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0"/>
  </p:notesMasterIdLst>
  <p:sldIdLst>
    <p:sldId id="256" r:id="rId5"/>
    <p:sldId id="301" r:id="rId6"/>
    <p:sldId id="302" r:id="rId7"/>
    <p:sldId id="304" r:id="rId8"/>
    <p:sldId id="305" r:id="rId9"/>
    <p:sldId id="306" r:id="rId10"/>
    <p:sldId id="307" r:id="rId11"/>
    <p:sldId id="308" r:id="rId12"/>
    <p:sldId id="309" r:id="rId13"/>
    <p:sldId id="310" r:id="rId14"/>
    <p:sldId id="311" r:id="rId15"/>
    <p:sldId id="272" r:id="rId16"/>
    <p:sldId id="288" r:id="rId17"/>
    <p:sldId id="303" r:id="rId18"/>
    <p:sldId id="274" r:id="rId19"/>
  </p:sldIdLst>
  <p:sldSz cx="9144000" cy="5143500" type="screen16x9"/>
  <p:notesSz cx="6858000" cy="1666875"/>
  <p:embeddedFontLst>
    <p:embeddedFont>
      <p:font typeface="Calibri" panose="020F0502020204030204" pitchFamily="34" charset="0"/>
      <p:regular r:id="rId21"/>
      <p:bold r:id="rId22"/>
      <p:italic r:id="rId23"/>
      <p:boldItalic r:id="rId24"/>
    </p:embeddedFont>
    <p:embeddedFont>
      <p:font typeface="Cambria" panose="02040503050406030204" pitchFamily="18" charset="0"/>
      <p:regular r:id="rId25"/>
      <p:bold r:id="rId26"/>
      <p:italic r:id="rId27"/>
      <p:boldItalic r:id="rId28"/>
    </p:embeddedFont>
    <p:embeddedFont>
      <p:font typeface="Rockwell" panose="02060603020205020403" pitchFamily="18" charset="0"/>
      <p:regular r:id="rId29"/>
      <p:bold r:id="rId30"/>
      <p:italic r:id="rId31"/>
      <p:boldItalic r:id="rId32"/>
    </p:embeddedFont>
    <p:embeddedFont>
      <p:font typeface="Tahoma" panose="020B0604030504040204" pitchFamily="3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0012" autoAdjust="0"/>
  </p:normalViewPr>
  <p:slideViewPr>
    <p:cSldViewPr snapToGrid="0" snapToObjects="1">
      <p:cViewPr varScale="1">
        <p:scale>
          <a:sx n="135" d="100"/>
          <a:sy n="135" d="100"/>
        </p:scale>
        <p:origin x="522" y="120"/>
      </p:cViewPr>
      <p:guideLst>
        <p:guide orient="horz" pos="1620"/>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fohio.org/campu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practicaltheory.org/serendipity/"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ijoc.org/ojs/index.php/ijoc/article/view/636" TargetMode="External"/><Relationship Id="rId4" Type="http://schemas.openxmlformats.org/officeDocument/2006/relationships/hyperlink" Target="http://www.angelamaiers.com/2009/10/where-infosumption-is-heading.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ciencedirect.com/science/article/pii/S0747563205000658"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emeraldinsight.com/journals.htm?articleid=170363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t>Introduce myself, Lori and Sarah</a:t>
            </a:r>
          </a:p>
          <a:p>
            <a:pPr marL="0" lvl="0" indent="0" algn="l" rtl="0">
              <a:lnSpc>
                <a:spcPct val="115000"/>
              </a:lnSpc>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ultimate goal is to create life-long learners who can read text in any format or consume media and successfully evaluate it to determine whether it is reliable, accurate, and factual. I call this reading in the digital wilderness. Before we send any students into the wilderness, we need to prepare them – our digital natives – the right tools and skills to be successful.</a:t>
            </a:r>
          </a:p>
        </p:txBody>
      </p:sp>
    </p:spTree>
    <p:extLst>
      <p:ext uri="{BB962C8B-B14F-4D97-AF65-F5344CB8AC3E}">
        <p14:creationId xmlns:p14="http://schemas.microsoft.com/office/powerpoint/2010/main" val="1184900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6798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dcba96dde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dcba96dde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This slide, and accompanying notes, needs to be in all presentations.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INFOhio gets it. You need professional development that is flexible, personalized, and lets you show what you know with contact hours, graduate credit, or badging. With INFOhio Campus, you get it all.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INFOhio Campus meets your needs with free access to high-quality PD focused on collaboration and reflection. When you do PD with INFOhio Campus, you learn how to use and integrate INFOhio's digital content and web tools in your classroom. Visit </a:t>
            </a:r>
            <a:r>
              <a:rPr lang="en" sz="1200" u="sng" dirty="0">
                <a:solidFill>
                  <a:schemeClr val="hlink"/>
                </a:solidFill>
                <a:latin typeface="Calibri"/>
                <a:ea typeface="Calibri"/>
                <a:cs typeface="Calibri"/>
                <a:sym typeface="Calibri"/>
                <a:hlinkClick r:id="rId3"/>
              </a:rPr>
              <a:t>INFOhio Campus</a:t>
            </a:r>
            <a:r>
              <a:rPr lang="en" sz="1200" dirty="0">
                <a:solidFill>
                  <a:schemeClr val="dk1"/>
                </a:solidFill>
                <a:latin typeface="Calibri"/>
                <a:ea typeface="Calibri"/>
                <a:cs typeface="Calibri"/>
                <a:sym typeface="Calibri"/>
              </a:rPr>
              <a:t> today to get started!</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Calibri"/>
                <a:ea typeface="Calibri"/>
                <a:cs typeface="Calibri"/>
                <a:sym typeface="Calibri"/>
              </a:rPr>
              <a:t>This slide needs to be in all presentations.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Calibri"/>
              <a:ea typeface="Calibri"/>
              <a:cs typeface="Calibri"/>
              <a:sym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Calibri"/>
                <a:ea typeface="Calibri"/>
                <a:cs typeface="Calibri"/>
                <a:sym typeface="Calibri"/>
              </a:rPr>
              <a:t>A big thank you to those of you who have emailed, sent postcards, and contacted your legislator in past years to help INFOhio secure the funding that allows us to bring high-quality digital resources to you and your students each year. Thank you for your support, we couldn’t do it with out you!</a:t>
            </a:r>
            <a:endParaRPr lang="en-US" sz="1100" dirty="0">
              <a:solidFill>
                <a:schemeClr val="dk1"/>
              </a:solidFill>
              <a:latin typeface="Calibri"/>
              <a:ea typeface="Calibri"/>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Calibri"/>
              <a:ea typeface="Calibri"/>
              <a:cs typeface="Calibri"/>
              <a:sym typeface="Calibri"/>
            </a:endParaRPr>
          </a:p>
          <a:p>
            <a:pPr marL="158750" indent="0">
              <a:buNone/>
              <a:defRPr/>
            </a:pPr>
            <a:r>
              <a:rPr lang="en-US" sz="1100" dirty="0">
                <a:solidFill>
                  <a:schemeClr val="dk1"/>
                </a:solidFill>
                <a:latin typeface="Calibri"/>
                <a:ea typeface="Calibri"/>
                <a:cs typeface="Calibri"/>
                <a:sym typeface="Calibri"/>
              </a:rPr>
              <a:t>Now more than ever, INFOhio remains committed to our vision to transform student learning by providing equitable access to high-quality resources and cost-effective instructional and technical support for each student, educator, and parent in Ohio.</a:t>
            </a:r>
            <a:r>
              <a:rPr lang="en-US" dirty="0">
                <a:solidFill>
                  <a:schemeClr val="dk1"/>
                </a:solidFill>
                <a:latin typeface="Calibri"/>
                <a:ea typeface="Calibri"/>
                <a:cs typeface="Calibri"/>
                <a:sym typeface="Calibri"/>
              </a:rPr>
              <a:t> </a:t>
            </a:r>
          </a:p>
          <a:p>
            <a:pPr marL="158750" indent="0">
              <a:buNone/>
              <a:defRPr/>
            </a:pPr>
            <a:endParaRPr lang="en-US" dirty="0">
              <a:solidFill>
                <a:schemeClr val="dk1"/>
              </a:solidFill>
              <a:latin typeface="Calibri"/>
              <a:ea typeface="Calibri"/>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Calibri"/>
                <a:ea typeface="Calibri"/>
                <a:cs typeface="Calibri"/>
                <a:sym typeface="Calibri"/>
              </a:rPr>
              <a:t>Are you growing the use of digital resources in your school or classroom with INFOhio? We want to hear from you!</a:t>
            </a:r>
            <a:r>
              <a:rPr lang="en-US" dirty="0">
                <a:solidFill>
                  <a:schemeClr val="dk1"/>
                </a:solidFill>
                <a:latin typeface="Calibri"/>
                <a:ea typeface="Calibri"/>
                <a:cs typeface="Calibri"/>
                <a:sym typeface="Calibri"/>
              </a:rPr>
              <a:t> </a:t>
            </a:r>
            <a:r>
              <a:rPr lang="en-US" sz="1100" dirty="0">
                <a:solidFill>
                  <a:schemeClr val="dk1"/>
                </a:solidFill>
                <a:latin typeface="Calibri"/>
                <a:ea typeface="Calibri"/>
                <a:cs typeface="Calibri"/>
                <a:sym typeface="Calibri"/>
              </a:rPr>
              <a:t> We like to spotlight teachers and school librarians using INFOhio resources in schools across Ohio. Share your story for a chance to be featured on our website, or in biannual newsletters to our valued partners.</a:t>
            </a:r>
            <a:r>
              <a:rPr lang="en-US" dirty="0">
                <a:solidFill>
                  <a:schemeClr val="dk1"/>
                </a:solidFill>
                <a:latin typeface="Calibri"/>
                <a:ea typeface="Calibri"/>
                <a:cs typeface="Calibri"/>
                <a:sym typeface="Calibri"/>
              </a:rPr>
              <a:t> Follow the link to complete the survey </a:t>
            </a:r>
            <a:r>
              <a:rPr lang="en-US" dirty="0">
                <a:sym typeface="Calibri"/>
              </a:rPr>
              <a:t>https://</a:t>
            </a:r>
            <a:r>
              <a:rPr lang="en-US" dirty="0" err="1">
                <a:sym typeface="Calibri"/>
              </a:rPr>
              <a:t>www.surveymonkey.com</a:t>
            </a:r>
            <a:r>
              <a:rPr lang="en-US" dirty="0">
                <a:sym typeface="Calibri"/>
              </a:rPr>
              <a:t>/r/</a:t>
            </a:r>
            <a:r>
              <a:rPr lang="en-US" dirty="0" err="1">
                <a:sym typeface="Calibri"/>
              </a:rPr>
              <a:t>INFOhioWorks</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Calibri"/>
              <a:ea typeface="Calibri"/>
              <a:cs typeface="Calibri"/>
              <a:sym typeface="Calibri"/>
            </a:endParaRPr>
          </a:p>
          <a:p>
            <a:pPr marL="158750" indent="0">
              <a:buNone/>
              <a:defRPr/>
            </a:pPr>
            <a:r>
              <a:rPr lang="en-US" sz="1100" dirty="0">
                <a:solidFill>
                  <a:schemeClr val="dk1"/>
                </a:solidFill>
                <a:latin typeface="Calibri"/>
                <a:ea typeface="Calibri"/>
                <a:cs typeface="Calibri"/>
                <a:sym typeface="Calibri"/>
              </a:rPr>
              <a:t>Thank you for your support and we look forward to learning more about how #</a:t>
            </a:r>
            <a:r>
              <a:rPr lang="en-US" sz="1100" dirty="0" err="1">
                <a:solidFill>
                  <a:schemeClr val="dk1"/>
                </a:solidFill>
                <a:latin typeface="Calibri"/>
                <a:ea typeface="Calibri"/>
                <a:cs typeface="Calibri"/>
                <a:sym typeface="Calibri"/>
              </a:rPr>
              <a:t>INFOhioWorks</a:t>
            </a:r>
            <a:r>
              <a:rPr lang="en-US" sz="1100" dirty="0">
                <a:solidFill>
                  <a:schemeClr val="dk1"/>
                </a:solidFill>
                <a:latin typeface="Calibri"/>
                <a:ea typeface="Calibri"/>
                <a:cs typeface="Calibri"/>
                <a:sym typeface="Calibri"/>
              </a:rPr>
              <a:t> for you your students, and your children.</a:t>
            </a:r>
            <a:r>
              <a:rPr lang="en-US" dirty="0">
                <a:solidFill>
                  <a:schemeClr val="dk1"/>
                </a:solidFill>
                <a:latin typeface="Calibri"/>
                <a:ea typeface="Calibri"/>
                <a:cs typeface="Calibri"/>
                <a:sym typeface="Calibri"/>
              </a:rPr>
              <a:t> </a:t>
            </a:r>
            <a:endParaRPr lang="en-US" sz="1100" dirty="0">
              <a:solidFill>
                <a:schemeClr val="dk1"/>
              </a:solidFill>
              <a:latin typeface="Calibri"/>
              <a:ea typeface="Calibri"/>
              <a:cs typeface="Calibri"/>
            </a:endParaRPr>
          </a:p>
          <a:p>
            <a:pPr marL="158750" indent="0">
              <a:buNone/>
            </a:pPr>
            <a:endParaRPr lang="en-US" dirty="0"/>
          </a:p>
        </p:txBody>
      </p:sp>
    </p:spTree>
    <p:extLst>
      <p:ext uri="{BB962C8B-B14F-4D97-AF65-F5344CB8AC3E}">
        <p14:creationId xmlns:p14="http://schemas.microsoft.com/office/powerpoint/2010/main" val="899322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Follow us on social media!</a:t>
            </a:r>
          </a:p>
          <a:p>
            <a:pPr marL="457200" indent="-298450"/>
            <a:r>
              <a:rPr lang="en-US" dirty="0"/>
              <a:t>Add a picture from your classroom or school library showcasing students using INFOhio digital resources.</a:t>
            </a:r>
          </a:p>
          <a:p>
            <a:pPr marL="457200" indent="-298450"/>
            <a:r>
              <a:rPr lang="en-US" dirty="0"/>
              <a:t>Catch up on INFOhio’s news items, blogs, and webinars sent straight to your feed.</a:t>
            </a:r>
          </a:p>
          <a:p>
            <a:pPr marL="457200" indent="-298450"/>
            <a:r>
              <a:rPr lang="en-US" dirty="0"/>
              <a:t>Get the latest updates on INFOhio’s digital tools and resources.</a:t>
            </a:r>
          </a:p>
          <a:p>
            <a:pPr marL="457200" indent="-298450"/>
            <a:r>
              <a:rPr lang="en-US" dirty="0"/>
              <a:t>Join the community of INFOhio supporters.</a:t>
            </a:r>
          </a:p>
        </p:txBody>
      </p:sp>
    </p:spTree>
    <p:extLst>
      <p:ext uri="{BB962C8B-B14F-4D97-AF65-F5344CB8AC3E}">
        <p14:creationId xmlns:p14="http://schemas.microsoft.com/office/powerpoint/2010/main" val="4061251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dcba96dde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dcba96dde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Use this slide as your ending slide.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IN" dirty="0" err="1"/>
              <a:t>INFOHio</a:t>
            </a:r>
            <a:r>
              <a:rPr lang="en-IN" dirty="0"/>
              <a:t> is Ohio’s PreK-12 Digital Library. We license digital resources and provide web tools at no cost to Ohio’s students, teachers, and parents. We also provide training and professional development and support many of Ohio’s school libraries. </a:t>
            </a:r>
          </a:p>
        </p:txBody>
      </p:sp>
      <p:sp>
        <p:nvSpPr>
          <p:cNvPr id="4" name="Slide Number Placeholder 3"/>
          <p:cNvSpPr>
            <a:spLocks noGrp="1"/>
          </p:cNvSpPr>
          <p:nvPr>
            <p:ph type="sldNum" sz="quarter" idx="5"/>
          </p:nvPr>
        </p:nvSpPr>
        <p:spPr/>
        <p:txBody>
          <a:bodyPr/>
          <a:lstStyle/>
          <a:p>
            <a:fld id="{CA2D21D1-52E2-420B-B491-CFF6D7BB79FB}" type="slidenum">
              <a:rPr lang="en-US" smtClean="0"/>
              <a:pPr/>
              <a:t>2</a:t>
            </a:fld>
            <a:endParaRPr lang="en-US"/>
          </a:p>
        </p:txBody>
      </p:sp>
    </p:spTree>
    <p:extLst>
      <p:ext uri="{BB962C8B-B14F-4D97-AF65-F5344CB8AC3E}">
        <p14:creationId xmlns:p14="http://schemas.microsoft.com/office/powerpoint/2010/main" val="111204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IN" dirty="0"/>
              <a:t>If you are introducing INFOhio, or refreshing the audience, you can include this slide. It is not mandatory.</a:t>
            </a:r>
          </a:p>
        </p:txBody>
      </p:sp>
      <p:sp>
        <p:nvSpPr>
          <p:cNvPr id="4" name="Slide Number Placeholder 3"/>
          <p:cNvSpPr>
            <a:spLocks noGrp="1"/>
          </p:cNvSpPr>
          <p:nvPr>
            <p:ph type="sldNum" sz="quarter" idx="5"/>
          </p:nvPr>
        </p:nvSpPr>
        <p:spPr/>
        <p:txBody>
          <a:bodyPr/>
          <a:lstStyle/>
          <a:p>
            <a:fld id="{CA2D21D1-52E2-420B-B491-CFF6D7BB79FB}" type="slidenum">
              <a:rPr lang="en-US" smtClean="0"/>
              <a:pPr/>
              <a:t>3</a:t>
            </a:fld>
            <a:endParaRPr lang="en-US"/>
          </a:p>
        </p:txBody>
      </p:sp>
    </p:spTree>
    <p:extLst>
      <p:ext uri="{BB962C8B-B14F-4D97-AF65-F5344CB8AC3E}">
        <p14:creationId xmlns:p14="http://schemas.microsoft.com/office/powerpoint/2010/main" val="4133045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We’re going to start off today by talking about digital natives. This term was coined in 2001 by Mark Prensky to describe </a:t>
            </a:r>
            <a:r>
              <a:rPr lang="en-US" sz="1100" b="0" i="0" u="none" strike="noStrike" cap="none" dirty="0">
                <a:solidFill>
                  <a:srgbClr val="000000"/>
                </a:solidFill>
                <a:effectLst/>
                <a:latin typeface="Arial"/>
                <a:ea typeface="Arial"/>
                <a:cs typeface="Arial"/>
                <a:sym typeface="Arial"/>
              </a:rPr>
              <a:t>those students who were "native speakers" of the language of technology - computers, video games, cell phones, and the Internet. I am going to guess that most of us here are older than 19 years old, and most of us can remember a time before there were pocket-sized computers and something called the WWW. We watched three channels and we liked it! Others will not be able to find a memory of a time when there wasn’t information accessible with a few keystrokes. But I want us to think more about the digital natives in your classrooms today. We are going to start by doing an empathy map for our students. This exercise is intended to help us think like a kid, if only for a little while!</a:t>
            </a:r>
            <a:endParaRPr lang="en-US" dirty="0"/>
          </a:p>
        </p:txBody>
      </p:sp>
    </p:spTree>
    <p:extLst>
      <p:ext uri="{BB962C8B-B14F-4D97-AF65-F5344CB8AC3E}">
        <p14:creationId xmlns:p14="http://schemas.microsoft.com/office/powerpoint/2010/main" val="165891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https://docs.google.com/document/d/1VY_KVZoqlq25vgqHvgQdJyMgwCdXF1ihQy5FpnNKiqE/edit?usp=sharing</a:t>
            </a:r>
          </a:p>
          <a:p>
            <a:r>
              <a:rPr lang="en-US" dirty="0"/>
              <a:t>We will take three minutes to complete this activity. Use the link provided and type in the boxes what you think your students will say, think, feel, or do when they read text on a screen. Use your observations in the past, the students’ levels of tech practice, and the daily influences to help you complete the map. </a:t>
            </a:r>
          </a:p>
          <a:p>
            <a:r>
              <a:rPr lang="en-US" dirty="0"/>
              <a:t>Share screen to show progress? Discuss results? How does this influence how we help students read deeply for meaning? </a:t>
            </a:r>
          </a:p>
        </p:txBody>
      </p:sp>
    </p:spTree>
    <p:extLst>
      <p:ext uri="{BB962C8B-B14F-4D97-AF65-F5344CB8AC3E}">
        <p14:creationId xmlns:p14="http://schemas.microsoft.com/office/powerpoint/2010/main" val="2914652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many of you have heard this from someone? What are your thoughts or reactions when you hear this? Do you have an answer? </a:t>
            </a:r>
          </a:p>
          <a:p>
            <a:r>
              <a:rPr lang="en-US" dirty="0"/>
              <a:t>&lt;click&gt;Angela </a:t>
            </a:r>
            <a:r>
              <a:rPr lang="en-US" dirty="0" err="1"/>
              <a:t>Maiers</a:t>
            </a:r>
            <a:r>
              <a:rPr lang="en-US" dirty="0"/>
              <a:t> - </a:t>
            </a:r>
            <a:r>
              <a:rPr lang="en-US" sz="1100" b="0" i="0" u="none" strike="noStrike" cap="none" dirty="0">
                <a:solidFill>
                  <a:srgbClr val="000000"/>
                </a:solidFill>
                <a:effectLst/>
                <a:latin typeface="Arial"/>
                <a:ea typeface="Arial"/>
                <a:cs typeface="Arial"/>
                <a:sym typeface="Arial"/>
              </a:rPr>
              <a:t>Watching my  3-year-old niece navigate her way around the screen confirms what my friend,</a:t>
            </a:r>
            <a:r>
              <a:rPr lang="en-US" sz="1100" b="0" i="0" u="none" strike="noStrike" cap="none" dirty="0">
                <a:solidFill>
                  <a:srgbClr val="000000"/>
                </a:solidFill>
                <a:effectLst/>
                <a:latin typeface="Arial"/>
                <a:ea typeface="Arial"/>
                <a:cs typeface="Arial"/>
                <a:sym typeface="Arial"/>
                <a:hlinkClick r:id="rId3"/>
              </a:rPr>
              <a:t> Chris Lehman</a:t>
            </a:r>
            <a:r>
              <a:rPr lang="en-US" sz="1100" b="0" i="0" u="none" strike="noStrike" cap="none" dirty="0">
                <a:solidFill>
                  <a:srgbClr val="000000"/>
                </a:solidFill>
                <a:effectLst/>
                <a:latin typeface="Arial"/>
                <a:ea typeface="Arial"/>
                <a:cs typeface="Arial"/>
                <a:sym typeface="Arial"/>
              </a:rPr>
              <a:t>, has proclaimed for some time; </a:t>
            </a:r>
            <a:r>
              <a:rPr lang="en-US" sz="1100" b="1" i="0" u="none" strike="noStrike" cap="none" dirty="0">
                <a:solidFill>
                  <a:srgbClr val="000000"/>
                </a:solidFill>
                <a:effectLst/>
                <a:latin typeface="Arial"/>
                <a:ea typeface="Arial"/>
                <a:cs typeface="Arial"/>
                <a:sym typeface="Arial"/>
              </a:rPr>
              <a:t>technology is like oxygen for these kids</a:t>
            </a:r>
            <a:r>
              <a:rPr lang="en-US" sz="1100" b="0" i="0" u="none" strike="noStrike" cap="none" dirty="0">
                <a:solidFill>
                  <a:srgbClr val="000000"/>
                </a:solidFill>
                <a:effectLst/>
                <a:latin typeface="Arial"/>
                <a:ea typeface="Arial"/>
                <a:cs typeface="Arial"/>
                <a:sym typeface="Arial"/>
              </a:rPr>
              <a:t>. Their ease with the web is simply amazing.</a:t>
            </a:r>
          </a:p>
          <a:p>
            <a:r>
              <a:rPr lang="en-US" sz="1100" b="1" i="0" u="none" strike="noStrike" cap="none" dirty="0">
                <a:solidFill>
                  <a:srgbClr val="000000"/>
                </a:solidFill>
                <a:effectLst/>
                <a:latin typeface="Arial"/>
                <a:ea typeface="Arial"/>
                <a:cs typeface="Arial"/>
                <a:sym typeface="Arial"/>
              </a:rPr>
              <a:t>Being tech-comfy, however, does not guarantee their proficiencies automatically grow into new and sophisticated literacies </a:t>
            </a:r>
            <a:r>
              <a:rPr lang="en-US" sz="1100" b="0" i="0" u="none" strike="noStrike" cap="none" dirty="0">
                <a:solidFill>
                  <a:srgbClr val="000000"/>
                </a:solidFill>
                <a:effectLst/>
                <a:latin typeface="Arial"/>
                <a:ea typeface="Arial"/>
                <a:cs typeface="Arial"/>
                <a:sym typeface="Arial"/>
              </a:rPr>
              <a:t>or on line </a:t>
            </a:r>
            <a:r>
              <a:rPr lang="en-US" sz="1100" b="0" i="0" u="none" strike="noStrike" cap="none" dirty="0" err="1">
                <a:solidFill>
                  <a:srgbClr val="000000"/>
                </a:solidFill>
                <a:effectLst/>
                <a:latin typeface="Arial"/>
                <a:ea typeface="Arial"/>
                <a:cs typeface="Arial"/>
                <a:sym typeface="Arial"/>
              </a:rPr>
              <a:t>competencies</a:t>
            </a:r>
            <a:r>
              <a:rPr lang="en-US" sz="1100" b="0" i="0" u="none" strike="noStrike" cap="none" dirty="0" err="1">
                <a:solidFill>
                  <a:srgbClr val="000000"/>
                </a:solidFill>
                <a:effectLst/>
                <a:latin typeface="Arial"/>
                <a:ea typeface="Arial"/>
                <a:cs typeface="Arial"/>
                <a:sym typeface="Arial"/>
                <a:hlinkClick r:id="rId4"/>
              </a:rPr>
              <a:t>as</a:t>
            </a:r>
            <a:r>
              <a:rPr lang="en-US" sz="1100" b="0" i="0" u="none" strike="noStrike" cap="none" dirty="0">
                <a:solidFill>
                  <a:srgbClr val="000000"/>
                </a:solidFill>
                <a:effectLst/>
                <a:latin typeface="Arial"/>
                <a:ea typeface="Arial"/>
                <a:cs typeface="Arial"/>
                <a:sym typeface="Arial"/>
                <a:hlinkClick r:id="rId4"/>
              </a:rPr>
              <a:t> info-</a:t>
            </a:r>
            <a:r>
              <a:rPr lang="en-US" sz="1100" b="0" i="0" u="none" strike="noStrike" cap="none" dirty="0" err="1">
                <a:solidFill>
                  <a:srgbClr val="000000"/>
                </a:solidFill>
                <a:effectLst/>
                <a:latin typeface="Arial"/>
                <a:ea typeface="Arial"/>
                <a:cs typeface="Arial"/>
                <a:sym typeface="Arial"/>
                <a:hlinkClick r:id="rId4"/>
              </a:rPr>
              <a:t>sumers</a:t>
            </a:r>
            <a:r>
              <a:rPr lang="en-US" sz="1100" b="0" i="0" u="none" strike="noStrike" cap="none" dirty="0">
                <a:solidFill>
                  <a:srgbClr val="000000"/>
                </a:solidFill>
                <a:effectLst/>
                <a:latin typeface="Arial"/>
                <a:ea typeface="Arial"/>
                <a:cs typeface="Arial"/>
                <a:sym typeface="Arial"/>
                <a:hlinkClick r:id="rId4"/>
              </a:rPr>
              <a:t>, critical thinkers, and savvy participants in a digital space. </a:t>
            </a:r>
            <a:r>
              <a:rPr lang="en-US" sz="1100" b="0" i="0" u="none" strike="noStrike" cap="none" dirty="0">
                <a:solidFill>
                  <a:srgbClr val="000000"/>
                </a:solidFill>
                <a:effectLst/>
                <a:latin typeface="Arial"/>
                <a:ea typeface="Arial"/>
                <a:cs typeface="Arial"/>
                <a:sym typeface="Arial"/>
              </a:rPr>
              <a:t> For many youth, their motto seems to be, “</a:t>
            </a:r>
            <a:r>
              <a:rPr lang="en-US" sz="1100" b="1" i="0" u="none" strike="noStrike" cap="none" dirty="0">
                <a:solidFill>
                  <a:srgbClr val="000000"/>
                </a:solidFill>
                <a:effectLst/>
                <a:latin typeface="Arial"/>
                <a:ea typeface="Arial"/>
                <a:cs typeface="Arial"/>
                <a:sym typeface="Arial"/>
              </a:rPr>
              <a:t>In Google We Trust”, </a:t>
            </a:r>
            <a:r>
              <a:rPr lang="en-US" sz="1100" b="0" i="0" u="none" strike="noStrike" cap="none" dirty="0">
                <a:solidFill>
                  <a:srgbClr val="000000"/>
                </a:solidFill>
                <a:effectLst/>
                <a:latin typeface="Arial"/>
                <a:ea typeface="Arial"/>
                <a:cs typeface="Arial"/>
                <a:sym typeface="Arial"/>
              </a:rPr>
              <a:t>or so says a </a:t>
            </a:r>
            <a:r>
              <a:rPr lang="en-US" sz="1100" b="0" i="0" u="none" strike="noStrike" cap="none" dirty="0">
                <a:solidFill>
                  <a:srgbClr val="000000"/>
                </a:solidFill>
                <a:effectLst/>
                <a:latin typeface="Arial"/>
                <a:ea typeface="Arial"/>
                <a:cs typeface="Arial"/>
                <a:sym typeface="Arial"/>
                <a:hlinkClick r:id="rId5"/>
              </a:rPr>
              <a:t>new </a:t>
            </a:r>
            <a:r>
              <a:rPr lang="en-US" sz="1100" b="0" i="0" u="none" strike="noStrike" cap="none" dirty="0" err="1">
                <a:solidFill>
                  <a:srgbClr val="000000"/>
                </a:solidFill>
                <a:effectLst/>
                <a:latin typeface="Arial"/>
                <a:ea typeface="Arial"/>
                <a:cs typeface="Arial"/>
                <a:sym typeface="Arial"/>
                <a:hlinkClick r:id="rId5"/>
              </a:rPr>
              <a:t>study</a:t>
            </a:r>
            <a:r>
              <a:rPr lang="en-US" sz="1100" b="0" i="0" u="none" strike="noStrike" cap="none" dirty="0" err="1">
                <a:solidFill>
                  <a:srgbClr val="000000"/>
                </a:solidFill>
                <a:effectLst/>
                <a:latin typeface="Arial"/>
                <a:ea typeface="Arial"/>
                <a:cs typeface="Arial"/>
                <a:sym typeface="Arial"/>
              </a:rPr>
              <a:t>coming</a:t>
            </a:r>
            <a:r>
              <a:rPr lang="en-US" sz="1100" b="0" i="0" u="none" strike="noStrike" cap="none" dirty="0">
                <a:solidFill>
                  <a:srgbClr val="000000"/>
                </a:solidFill>
                <a:effectLst/>
                <a:latin typeface="Arial"/>
                <a:ea typeface="Arial"/>
                <a:cs typeface="Arial"/>
                <a:sym typeface="Arial"/>
              </a:rPr>
              <a:t> out of Northwestern University; exploring the savvy web skills (or lack thereof) of college students, especially as it relates to search strategies and ability to determine the credibility of search results. </a:t>
            </a:r>
          </a:p>
          <a:p>
            <a:endParaRPr lang="en-US" dirty="0"/>
          </a:p>
        </p:txBody>
      </p:sp>
    </p:spTree>
    <p:extLst>
      <p:ext uri="{BB962C8B-B14F-4D97-AF65-F5344CB8AC3E}">
        <p14:creationId xmlns:p14="http://schemas.microsoft.com/office/powerpoint/2010/main" val="9130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Scholastic reading report – 65% of kids ages 6-14 will always want to read print.</a:t>
            </a:r>
          </a:p>
          <a:p>
            <a:r>
              <a:rPr lang="en-US" dirty="0"/>
              <a:t>Mizrachi study – 72% of college kids want the print textbook</a:t>
            </a:r>
          </a:p>
          <a:p>
            <a:r>
              <a:rPr lang="en-US" dirty="0"/>
              <a:t>2019 Pew Internet Research – 65% of adults who read regularly prefer print. </a:t>
            </a:r>
          </a:p>
        </p:txBody>
      </p:sp>
    </p:spTree>
    <p:extLst>
      <p:ext uri="{BB962C8B-B14F-4D97-AF65-F5344CB8AC3E}">
        <p14:creationId xmlns:p14="http://schemas.microsoft.com/office/powerpoint/2010/main" val="3074381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Maria Konnikova – Being a Better Online Reader</a:t>
            </a:r>
          </a:p>
          <a:p>
            <a:r>
              <a:rPr lang="en-US" sz="1100" b="0" i="0" u="none" strike="noStrike" cap="none" dirty="0">
                <a:solidFill>
                  <a:srgbClr val="000000"/>
                </a:solidFill>
                <a:effectLst/>
                <a:latin typeface="Arial"/>
                <a:ea typeface="Arial"/>
                <a:cs typeface="Arial"/>
                <a:sym typeface="Arial"/>
              </a:rPr>
              <a:t>more skimming behavior: when we scroll, we tend to read more quickly (and less deeply) than when we move sequentially from page to page. </a:t>
            </a:r>
          </a:p>
          <a:p>
            <a:r>
              <a:rPr lang="en-US" sz="1100" b="0" i="0" u="none" strike="noStrike" cap="none" dirty="0">
                <a:solidFill>
                  <a:srgbClr val="000000"/>
                </a:solidFill>
                <a:effectLst/>
                <a:latin typeface="Arial"/>
                <a:ea typeface="Arial"/>
                <a:cs typeface="Arial"/>
                <a:sym typeface="Arial"/>
              </a:rPr>
              <a:t>we read more quickly to compensate. </a:t>
            </a:r>
          </a:p>
          <a:p>
            <a:r>
              <a:rPr lang="en-US" sz="1100" b="0" i="0" u="none" strike="noStrike" cap="none" dirty="0">
                <a:solidFill>
                  <a:srgbClr val="000000"/>
                </a:solidFill>
                <a:effectLst/>
                <a:latin typeface="Arial"/>
                <a:ea typeface="Arial"/>
                <a:cs typeface="Arial"/>
                <a:sym typeface="Arial"/>
              </a:rPr>
              <a:t>people tended to browse and scan, to look for keywords, and to read in a less linear, more selective fashion.</a:t>
            </a:r>
          </a:p>
          <a:p>
            <a:r>
              <a:rPr lang="en-US" sz="1100" b="0" i="0" u="none" strike="noStrike" cap="none" dirty="0">
                <a:solidFill>
                  <a:srgbClr val="000000"/>
                </a:solidFill>
                <a:effectLst/>
                <a:latin typeface="Arial"/>
                <a:ea typeface="Arial"/>
                <a:cs typeface="Arial"/>
                <a:sym typeface="Arial"/>
              </a:rPr>
              <a:t> We </a:t>
            </a:r>
            <a:r>
              <a:rPr lang="en-US" sz="1100" b="0" i="0" u="sng" strike="noStrike" cap="none" dirty="0">
                <a:solidFill>
                  <a:srgbClr val="000000"/>
                </a:solidFill>
                <a:effectLst/>
                <a:latin typeface="Arial"/>
                <a:ea typeface="Arial"/>
                <a:cs typeface="Arial"/>
                <a:sym typeface="Arial"/>
                <a:hlinkClick r:id="rId3"/>
              </a:rPr>
              <a:t>become tired</a:t>
            </a:r>
            <a:r>
              <a:rPr lang="en-US" sz="1100" b="0" i="0" u="none" strike="noStrike" cap="none" dirty="0">
                <a:solidFill>
                  <a:srgbClr val="000000"/>
                </a:solidFill>
                <a:effectLst/>
                <a:latin typeface="Arial"/>
                <a:ea typeface="Arial"/>
                <a:cs typeface="Arial"/>
                <a:sym typeface="Arial"/>
              </a:rPr>
              <a:t> from the constant need to filter out hyperlinks and possible distractions. And our eyes themselves </a:t>
            </a:r>
            <a:r>
              <a:rPr lang="en-US" sz="1100" b="0" i="0" u="sng" strike="noStrike" cap="none" dirty="0">
                <a:solidFill>
                  <a:srgbClr val="000000"/>
                </a:solidFill>
                <a:effectLst/>
                <a:latin typeface="Arial"/>
                <a:ea typeface="Arial"/>
                <a:cs typeface="Arial"/>
                <a:sym typeface="Arial"/>
                <a:hlinkClick r:id="rId4"/>
              </a:rPr>
              <a:t>may grow fatigued</a:t>
            </a:r>
            <a:r>
              <a:rPr lang="en-US" sz="1100" b="0" i="0" u="none" strike="noStrike" cap="none" dirty="0">
                <a:solidFill>
                  <a:srgbClr val="000000"/>
                </a:solidFill>
                <a:effectLst/>
                <a:latin typeface="Arial"/>
                <a:ea typeface="Arial"/>
                <a:cs typeface="Arial"/>
                <a:sym typeface="Arial"/>
              </a:rPr>
              <a:t> from the constantly shifting screens, layouts, colors, and contrasts, an effect that holds for e-readers as well as computers.</a:t>
            </a:r>
            <a:endParaRPr lang="en-US" dirty="0"/>
          </a:p>
        </p:txBody>
      </p:sp>
    </p:spTree>
    <p:extLst>
      <p:ext uri="{BB962C8B-B14F-4D97-AF65-F5344CB8AC3E}">
        <p14:creationId xmlns:p14="http://schemas.microsoft.com/office/powerpoint/2010/main" val="331784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the pandemic hit, students were already asked to read on a screen for high-priority tasks. Online testing was on the rise, and students with little or no experience reading text on a screen are at a severe disadvantage. Truly, any student who isn’t getting explicit instruction on reading digital text is lacking the necessary skills needed to comprehend, analyze, and synthesize text they are reading on a phone, computer or other screen. The summer slide isn’t our only worry for students; now we need to take into consideration the COVID slide – just how much are our students losing from the cognitive overload of adapting to new learning environments, inconsistent deliveries and approaches, and the inevitable anxiety and stress?</a:t>
            </a:r>
          </a:p>
        </p:txBody>
      </p:sp>
    </p:spTree>
    <p:extLst>
      <p:ext uri="{BB962C8B-B14F-4D97-AF65-F5344CB8AC3E}">
        <p14:creationId xmlns:p14="http://schemas.microsoft.com/office/powerpoint/2010/main" val="90266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atin typeface="Rockwell" panose="02060603020205020403" pitchFamily="18" charset="77"/>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atin typeface="Tahoma" panose="020B0604030504040204" pitchFamily="34" charset="0"/>
                <a:ea typeface="Tahoma" panose="020B0604030504040204" pitchFamily="34" charset="0"/>
                <a:cs typeface="Tahoma" panose="020B060403050404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ackground Pictur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FBD67AF-129E-43C6-A6A6-CCF84D304A86}"/>
              </a:ext>
            </a:extLst>
          </p:cNvPr>
          <p:cNvSpPr>
            <a:spLocks noGrp="1"/>
          </p:cNvSpPr>
          <p:nvPr>
            <p:ph type="pic" sz="quarter" idx="13"/>
          </p:nvPr>
        </p:nvSpPr>
        <p:spPr>
          <a:xfrm>
            <a:off x="0" y="0"/>
            <a:ext cx="9144000" cy="5143500"/>
          </a:xfrm>
        </p:spPr>
        <p:txBody>
          <a:bodyPr anchor="ctr"/>
          <a:lstStyle>
            <a:lvl1pPr marL="0" indent="0" algn="ctr">
              <a:buNone/>
              <a:defRPr/>
            </a:lvl1pPr>
          </a:lstStyle>
          <a:p>
            <a:endParaRPr lang="en-IN"/>
          </a:p>
        </p:txBody>
      </p:sp>
      <p:sp>
        <p:nvSpPr>
          <p:cNvPr id="2" name="Date Placeholder 1"/>
          <p:cNvSpPr>
            <a:spLocks noGrp="1"/>
          </p:cNvSpPr>
          <p:nvPr>
            <p:ph type="dt" sz="half" idx="10"/>
          </p:nvPr>
        </p:nvSpPr>
        <p:spPr/>
        <p:txBody>
          <a:bodyPr/>
          <a:lstStyle/>
          <a:p>
            <a:fld id="{425404F2-BE9A-4460-8815-8F645183555F}" type="datetimeFigureOut">
              <a:rPr lang="en-US" smtClean="0"/>
              <a:pPr/>
              <a:t>7/28/2020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590352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ision And Miss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641AB37-4147-44E8-B7BC-1FB1F5575EC0}"/>
              </a:ext>
            </a:extLst>
          </p:cNvPr>
          <p:cNvSpPr>
            <a:spLocks noGrp="1"/>
          </p:cNvSpPr>
          <p:nvPr>
            <p:ph type="pic" sz="quarter" idx="13"/>
          </p:nvPr>
        </p:nvSpPr>
        <p:spPr>
          <a:xfrm>
            <a:off x="-1" y="0"/>
            <a:ext cx="4580813" cy="5143500"/>
          </a:xfrm>
        </p:spPr>
        <p:txBody>
          <a:bodyPr>
            <a:normAutofit/>
          </a:bodyPr>
          <a:lstStyle>
            <a:lvl1pPr marL="0" indent="0">
              <a:buNone/>
              <a:defRPr sz="2100"/>
            </a:lvl1pPr>
          </a:lstStyle>
          <a:p>
            <a:endParaRPr lang="en-IN"/>
          </a:p>
        </p:txBody>
      </p:sp>
      <p:sp>
        <p:nvSpPr>
          <p:cNvPr id="15" name="Picture Placeholder 5">
            <a:extLst>
              <a:ext uri="{FF2B5EF4-FFF2-40B4-BE49-F238E27FC236}">
                <a16:creationId xmlns:a16="http://schemas.microsoft.com/office/drawing/2014/main" id="{0A273D66-5497-4036-A157-D2479EE34A9F}"/>
              </a:ext>
            </a:extLst>
          </p:cNvPr>
          <p:cNvSpPr>
            <a:spLocks noGrp="1"/>
          </p:cNvSpPr>
          <p:nvPr>
            <p:ph type="pic" sz="quarter" idx="15"/>
          </p:nvPr>
        </p:nvSpPr>
        <p:spPr>
          <a:xfrm>
            <a:off x="4563187" y="0"/>
            <a:ext cx="4580813" cy="5143500"/>
          </a:xfrm>
        </p:spPr>
        <p:txBody>
          <a:bodyPr>
            <a:normAutofit/>
          </a:bodyPr>
          <a:lstStyle>
            <a:lvl1pPr marL="0" indent="0">
              <a:buNone/>
              <a:defRPr sz="2100"/>
            </a:lvl1pPr>
          </a:lstStyle>
          <a:p>
            <a:endParaRPr lang="en-IN"/>
          </a:p>
        </p:txBody>
      </p:sp>
    </p:spTree>
    <p:extLst>
      <p:ext uri="{BB962C8B-B14F-4D97-AF65-F5344CB8AC3E}">
        <p14:creationId xmlns:p14="http://schemas.microsoft.com/office/powerpoint/2010/main" val="146204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851760"/>
          </a:xfrm>
          <a:prstGeom prst="rect">
            <a:avLst/>
          </a:prstGeom>
        </p:spPr>
        <p:txBody>
          <a:bodyPr spcFirstLastPara="1" wrap="square" lIns="91425" tIns="91425" rIns="91425" bIns="91425" anchor="t" anchorCtr="0">
            <a:noAutofit/>
          </a:bodyPr>
          <a:lstStyle>
            <a:lvl1pPr lvl="0">
              <a:spcBef>
                <a:spcPts val="0"/>
              </a:spcBef>
              <a:spcAft>
                <a:spcPts val="0"/>
              </a:spcAft>
              <a:buClr>
                <a:srgbClr val="245388"/>
              </a:buClr>
              <a:buSzPts val="4400"/>
              <a:buFont typeface="Cambria"/>
              <a:buNone/>
              <a:defRPr sz="4400" b="1">
                <a:solidFill>
                  <a:srgbClr val="245388"/>
                </a:solidFill>
                <a:latin typeface="Rockwell" panose="02060603020205020403" pitchFamily="18" charset="77"/>
                <a:ea typeface="Rockwell" panose="02060603020205020403" pitchFamily="18" charset="77"/>
                <a:cs typeface="Rockwell" panose="02060603020205020403" pitchFamily="18" charset="77"/>
                <a:sym typeface="Cambri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454727"/>
            <a:ext cx="8520600" cy="3114148"/>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Calibri"/>
              <a:buChar char="●"/>
              <a:defRPr>
                <a:latin typeface="Tahoma" panose="020B0604030504040204" pitchFamily="34" charset="0"/>
                <a:ea typeface="Tahoma" panose="020B0604030504040204" pitchFamily="34" charset="0"/>
                <a:cs typeface="Tahoma" panose="020B0604030504040204" pitchFamily="34" charset="0"/>
                <a:sym typeface="Calibri"/>
              </a:defRPr>
            </a:lvl1pPr>
            <a:lvl2pPr marL="914400" lvl="1" indent="-317500">
              <a:spcBef>
                <a:spcPts val="1600"/>
              </a:spcBef>
              <a:spcAft>
                <a:spcPts val="0"/>
              </a:spcAft>
              <a:buSzPts val="1400"/>
              <a:buFont typeface="Calibri"/>
              <a:buChar char="○"/>
              <a:defRPr>
                <a:latin typeface="Calibri"/>
                <a:ea typeface="Calibri"/>
                <a:cs typeface="Calibri"/>
                <a:sym typeface="Calibri"/>
              </a:defRPr>
            </a:lvl2pPr>
            <a:lvl3pPr marL="1371600" lvl="2" indent="-317500">
              <a:spcBef>
                <a:spcPts val="1600"/>
              </a:spcBef>
              <a:spcAft>
                <a:spcPts val="0"/>
              </a:spcAft>
              <a:buSzPts val="1400"/>
              <a:buFont typeface="Calibri"/>
              <a:buChar char="■"/>
              <a:defRPr>
                <a:latin typeface="Calibri"/>
                <a:ea typeface="Calibri"/>
                <a:cs typeface="Calibri"/>
                <a:sym typeface="Calibri"/>
              </a:defRPr>
            </a:lvl3pPr>
            <a:lvl4pPr marL="1828800" lvl="3" indent="-317500">
              <a:spcBef>
                <a:spcPts val="1600"/>
              </a:spcBef>
              <a:spcAft>
                <a:spcPts val="0"/>
              </a:spcAft>
              <a:buSzPts val="1400"/>
              <a:buFont typeface="Calibri"/>
              <a:buChar char="●"/>
              <a:defRPr>
                <a:latin typeface="Calibri"/>
                <a:ea typeface="Calibri"/>
                <a:cs typeface="Calibri"/>
                <a:sym typeface="Calibri"/>
              </a:defRPr>
            </a:lvl4pPr>
            <a:lvl5pPr marL="2286000" lvl="4" indent="-317500">
              <a:spcBef>
                <a:spcPts val="1600"/>
              </a:spcBef>
              <a:spcAft>
                <a:spcPts val="0"/>
              </a:spcAft>
              <a:buSzPts val="1400"/>
              <a:buFont typeface="Calibri"/>
              <a:buChar char="○"/>
              <a:defRPr>
                <a:latin typeface="Calibri"/>
                <a:ea typeface="Calibri"/>
                <a:cs typeface="Calibri"/>
                <a:sym typeface="Calibri"/>
              </a:defRPr>
            </a:lvl5pPr>
            <a:lvl6pPr marL="2743200" lvl="5" indent="-317500">
              <a:spcBef>
                <a:spcPts val="1600"/>
              </a:spcBef>
              <a:spcAft>
                <a:spcPts val="0"/>
              </a:spcAft>
              <a:buSzPts val="1400"/>
              <a:buFont typeface="Calibri"/>
              <a:buChar char="■"/>
              <a:defRPr>
                <a:latin typeface="Calibri"/>
                <a:ea typeface="Calibri"/>
                <a:cs typeface="Calibri"/>
                <a:sym typeface="Calibri"/>
              </a:defRPr>
            </a:lvl6pPr>
            <a:lvl7pPr marL="3200400" lvl="6" indent="-317500">
              <a:spcBef>
                <a:spcPts val="1600"/>
              </a:spcBef>
              <a:spcAft>
                <a:spcPts val="0"/>
              </a:spcAft>
              <a:buSzPts val="1400"/>
              <a:buFont typeface="Calibri"/>
              <a:buChar char="●"/>
              <a:defRPr>
                <a:latin typeface="Calibri"/>
                <a:ea typeface="Calibri"/>
                <a:cs typeface="Calibri"/>
                <a:sym typeface="Calibri"/>
              </a:defRPr>
            </a:lvl7pPr>
            <a:lvl8pPr marL="3657600" lvl="7" indent="-317500">
              <a:spcBef>
                <a:spcPts val="1600"/>
              </a:spcBef>
              <a:spcAft>
                <a:spcPts val="0"/>
              </a:spcAft>
              <a:buSzPts val="1400"/>
              <a:buFont typeface="Calibri"/>
              <a:buChar char="○"/>
              <a:defRPr>
                <a:latin typeface="Calibri"/>
                <a:ea typeface="Calibri"/>
                <a:cs typeface="Calibri"/>
                <a:sym typeface="Calibri"/>
              </a:defRPr>
            </a:lvl8pPr>
            <a:lvl9pPr marL="4114800" lvl="8" indent="-317500">
              <a:spcBef>
                <a:spcPts val="1600"/>
              </a:spcBef>
              <a:spcAft>
                <a:spcPts val="1600"/>
              </a:spcAft>
              <a:buSzPts val="1400"/>
              <a:buFont typeface="Calibri"/>
              <a:buChar char="■"/>
              <a:defRPr>
                <a:latin typeface="Calibri"/>
                <a:ea typeface="Calibri"/>
                <a:cs typeface="Calibri"/>
                <a:sym typeface="Calibri"/>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851760"/>
          </a:xfrm>
          <a:prstGeom prst="rect">
            <a:avLst/>
          </a:prstGeom>
        </p:spPr>
        <p:txBody>
          <a:bodyPr spcFirstLastPara="1" wrap="square" lIns="91425" tIns="91425" rIns="91425" bIns="91425" anchor="t" anchorCtr="0">
            <a:noAutofit/>
          </a:bodyPr>
          <a:lstStyle>
            <a:lvl1pPr lvl="0">
              <a:spcBef>
                <a:spcPts val="0"/>
              </a:spcBef>
              <a:spcAft>
                <a:spcPts val="0"/>
              </a:spcAft>
              <a:buSzPts val="4400"/>
              <a:buNone/>
              <a:defRPr>
                <a:latin typeface="Rockwell" panose="02060603020205020403" pitchFamily="18"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454727"/>
            <a:ext cx="3999900" cy="3114148"/>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atin typeface="Tahoma" panose="020B0604030504040204" pitchFamily="34" charset="0"/>
                <a:ea typeface="Tahoma" panose="020B0604030504040204" pitchFamily="34" charset="0"/>
                <a:cs typeface="Tahoma" panose="020B060403050404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454725"/>
            <a:ext cx="3999900" cy="3114149"/>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atin typeface="Tahoma" panose="020B0604030504040204" pitchFamily="34" charset="0"/>
                <a:ea typeface="Tahoma" panose="020B0604030504040204" pitchFamily="34" charset="0"/>
                <a:cs typeface="Tahoma" panose="020B060403050404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826822"/>
          </a:xfrm>
          <a:prstGeom prst="rect">
            <a:avLst/>
          </a:prstGeom>
        </p:spPr>
        <p:txBody>
          <a:bodyPr spcFirstLastPara="1" wrap="square" lIns="91425" tIns="91425" rIns="91425" bIns="91425" anchor="t" anchorCtr="0">
            <a:noAutofit/>
          </a:bodyPr>
          <a:lstStyle>
            <a:lvl1pPr lvl="0">
              <a:spcBef>
                <a:spcPts val="0"/>
              </a:spcBef>
              <a:spcAft>
                <a:spcPts val="0"/>
              </a:spcAft>
              <a:buSzPts val="4400"/>
              <a:buNone/>
              <a:defRPr>
                <a:latin typeface="Rockwell" panose="02060603020205020403" pitchFamily="18"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Rockwell" panose="02060603020205020403" pitchFamily="18" charset="77"/>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atin typeface="Tahoma" panose="020B0604030504040204" pitchFamily="34" charset="0"/>
                <a:ea typeface="Tahoma" panose="020B0604030504040204" pitchFamily="34" charset="0"/>
                <a:cs typeface="Tahoma" panose="020B060403050404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Rockwell" panose="02060603020205020403" pitchFamily="18" charset="77"/>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Rockwell" panose="02060603020205020403" pitchFamily="18" charset="77"/>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atin typeface="Tahoma" panose="020B0604030504040204" pitchFamily="34" charset="0"/>
                <a:ea typeface="Tahoma" panose="020B0604030504040204" pitchFamily="34" charset="0"/>
                <a:cs typeface="Tahoma" panose="020B060403050404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atin typeface="Tahoma" panose="020B0604030504040204" pitchFamily="34" charset="0"/>
                <a:ea typeface="Tahoma" panose="020B0604030504040204" pitchFamily="34" charset="0"/>
                <a:cs typeface="Tahoma" panose="020B060403050404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atin typeface="Tahoma" panose="020B0604030504040204" pitchFamily="34" charset="0"/>
                <a:ea typeface="Tahoma" panose="020B0604030504040204" pitchFamily="34" charset="0"/>
                <a:cs typeface="Tahoma" panose="020B0604030504040204" pitchFamily="34" charset="0"/>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Rockwell" panose="02060603020205020403" pitchFamily="18" charset="77"/>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atin typeface="Tahoma" panose="020B0604030504040204" pitchFamily="34" charset="0"/>
                <a:ea typeface="Tahoma" panose="020B0604030504040204" pitchFamily="34" charset="0"/>
                <a:cs typeface="Tahoma" panose="020B0604030504040204" pitchFamily="34" charset="0"/>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4"/>
            <a:ext cx="8520600" cy="860073"/>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45388"/>
              </a:buClr>
              <a:buSzPts val="4400"/>
              <a:buFont typeface="Cambria"/>
              <a:buNone/>
              <a:defRPr sz="4400" b="1">
                <a:solidFill>
                  <a:srgbClr val="245388"/>
                </a:solidFill>
                <a:latin typeface="Cambria"/>
                <a:ea typeface="Cambria"/>
                <a:cs typeface="Cambria"/>
                <a:sym typeface="Cambri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429789"/>
            <a:ext cx="8520600" cy="3139086"/>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Calibri"/>
              <a:buChar char="●"/>
              <a:defRPr sz="1800">
                <a:latin typeface="Calibri"/>
                <a:ea typeface="Calibri"/>
                <a:cs typeface="Calibri"/>
                <a:sym typeface="Calibri"/>
              </a:defRPr>
            </a:lvl1pPr>
            <a:lvl2pPr marL="914400" lvl="1" indent="-317500">
              <a:lnSpc>
                <a:spcPct val="115000"/>
              </a:lnSpc>
              <a:spcBef>
                <a:spcPts val="1600"/>
              </a:spcBef>
              <a:spcAft>
                <a:spcPts val="0"/>
              </a:spcAft>
              <a:buSzPts val="1400"/>
              <a:buFont typeface="Calibri"/>
              <a:buChar char="○"/>
              <a:defRPr>
                <a:latin typeface="Calibri"/>
                <a:ea typeface="Calibri"/>
                <a:cs typeface="Calibri"/>
                <a:sym typeface="Calibri"/>
              </a:defRPr>
            </a:lvl2pPr>
            <a:lvl3pPr marL="1371600" lvl="2" indent="-317500">
              <a:lnSpc>
                <a:spcPct val="115000"/>
              </a:lnSpc>
              <a:spcBef>
                <a:spcPts val="1600"/>
              </a:spcBef>
              <a:spcAft>
                <a:spcPts val="0"/>
              </a:spcAft>
              <a:buSzPts val="1400"/>
              <a:buFont typeface="Calibri"/>
              <a:buChar char="■"/>
              <a:defRPr>
                <a:latin typeface="Calibri"/>
                <a:ea typeface="Calibri"/>
                <a:cs typeface="Calibri"/>
                <a:sym typeface="Calibri"/>
              </a:defRPr>
            </a:lvl3pPr>
            <a:lvl4pPr marL="1828800" lvl="3" indent="-317500">
              <a:lnSpc>
                <a:spcPct val="115000"/>
              </a:lnSpc>
              <a:spcBef>
                <a:spcPts val="1600"/>
              </a:spcBef>
              <a:spcAft>
                <a:spcPts val="0"/>
              </a:spcAft>
              <a:buSzPts val="1400"/>
              <a:buFont typeface="Calibri"/>
              <a:buChar char="●"/>
              <a:defRPr>
                <a:latin typeface="Calibri"/>
                <a:ea typeface="Calibri"/>
                <a:cs typeface="Calibri"/>
                <a:sym typeface="Calibri"/>
              </a:defRPr>
            </a:lvl4pPr>
            <a:lvl5pPr marL="2286000" lvl="4" indent="-317500">
              <a:lnSpc>
                <a:spcPct val="115000"/>
              </a:lnSpc>
              <a:spcBef>
                <a:spcPts val="1600"/>
              </a:spcBef>
              <a:spcAft>
                <a:spcPts val="0"/>
              </a:spcAft>
              <a:buSzPts val="1400"/>
              <a:buFont typeface="Calibri"/>
              <a:buChar char="○"/>
              <a:defRPr>
                <a:latin typeface="Calibri"/>
                <a:ea typeface="Calibri"/>
                <a:cs typeface="Calibri"/>
                <a:sym typeface="Calibri"/>
              </a:defRPr>
            </a:lvl5pPr>
            <a:lvl6pPr marL="2743200" lvl="5" indent="-317500">
              <a:lnSpc>
                <a:spcPct val="115000"/>
              </a:lnSpc>
              <a:spcBef>
                <a:spcPts val="1600"/>
              </a:spcBef>
              <a:spcAft>
                <a:spcPts val="0"/>
              </a:spcAft>
              <a:buSzPts val="1400"/>
              <a:buFont typeface="Calibri"/>
              <a:buChar char="■"/>
              <a:defRPr>
                <a:latin typeface="Calibri"/>
                <a:ea typeface="Calibri"/>
                <a:cs typeface="Calibri"/>
                <a:sym typeface="Calibri"/>
              </a:defRPr>
            </a:lvl6pPr>
            <a:lvl7pPr marL="3200400" lvl="6" indent="-317500">
              <a:lnSpc>
                <a:spcPct val="115000"/>
              </a:lnSpc>
              <a:spcBef>
                <a:spcPts val="1600"/>
              </a:spcBef>
              <a:spcAft>
                <a:spcPts val="0"/>
              </a:spcAft>
              <a:buSzPts val="1400"/>
              <a:buFont typeface="Calibri"/>
              <a:buChar char="●"/>
              <a:defRPr>
                <a:latin typeface="Calibri"/>
                <a:ea typeface="Calibri"/>
                <a:cs typeface="Calibri"/>
                <a:sym typeface="Calibri"/>
              </a:defRPr>
            </a:lvl7pPr>
            <a:lvl8pPr marL="3657600" lvl="7" indent="-317500">
              <a:lnSpc>
                <a:spcPct val="115000"/>
              </a:lnSpc>
              <a:spcBef>
                <a:spcPts val="1600"/>
              </a:spcBef>
              <a:spcAft>
                <a:spcPts val="0"/>
              </a:spcAft>
              <a:buSzPts val="1400"/>
              <a:buFont typeface="Calibri"/>
              <a:buChar char="○"/>
              <a:defRPr>
                <a:latin typeface="Calibri"/>
                <a:ea typeface="Calibri"/>
                <a:cs typeface="Calibri"/>
                <a:sym typeface="Calibri"/>
              </a:defRPr>
            </a:lvl8pPr>
            <a:lvl9pPr marL="4114800" lvl="8" indent="-317500">
              <a:lnSpc>
                <a:spcPct val="115000"/>
              </a:lnSpc>
              <a:spcBef>
                <a:spcPts val="1600"/>
              </a:spcBef>
              <a:spcAft>
                <a:spcPts val="1600"/>
              </a:spcAft>
              <a:buSzPts val="1400"/>
              <a:buFont typeface="Calibri"/>
              <a:buChar char="■"/>
              <a:defRPr>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ckwell" panose="02060603020205020403" pitchFamily="18" charset="77"/>
          <a:ea typeface="Rockwell" panose="02060603020205020403" pitchFamily="18"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www.support.infohio.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slack-redir.net/link?url=https%3A%2F%2Fbit.ly%2FEmpathyMapMRESC"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pxhere.com/zh/photo/160879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13473"/>
            <a:ext cx="8520600" cy="130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Reading on the Screen</a:t>
            </a:r>
            <a:endParaRPr dirty="0"/>
          </a:p>
        </p:txBody>
      </p:sp>
      <p:sp>
        <p:nvSpPr>
          <p:cNvPr id="55" name="Google Shape;55;p13"/>
          <p:cNvSpPr txBox="1">
            <a:spLocks noGrp="1"/>
          </p:cNvSpPr>
          <p:nvPr>
            <p:ph type="subTitle" idx="1"/>
          </p:nvPr>
        </p:nvSpPr>
        <p:spPr>
          <a:xfrm>
            <a:off x="311700" y="2654825"/>
            <a:ext cx="8378100" cy="1180800"/>
          </a:xfrm>
          <a:prstGeom prst="rect">
            <a:avLst/>
          </a:prstGeom>
        </p:spPr>
        <p:txBody>
          <a:bodyPr spcFirstLastPara="1" wrap="square" lIns="91425" tIns="91425" rIns="91425" bIns="91425" anchor="t" anchorCtr="0">
            <a:noAutofit/>
          </a:bodyPr>
          <a:lstStyle/>
          <a:p>
            <a:pPr marL="0" lvl="0" indent="0" algn="r" rtl="0">
              <a:lnSpc>
                <a:spcPct val="98181"/>
              </a:lnSpc>
              <a:spcBef>
                <a:spcPts val="1000"/>
              </a:spcBef>
              <a:spcAft>
                <a:spcPts val="0"/>
              </a:spcAft>
              <a:buClr>
                <a:schemeClr val="dk1"/>
              </a:buClr>
              <a:buSzPts val="1100"/>
              <a:buFont typeface="Arial"/>
              <a:buNone/>
            </a:pPr>
            <a:r>
              <a:rPr lang="en" sz="2400" i="1" dirty="0">
                <a:solidFill>
                  <a:schemeClr val="dk1"/>
                </a:solidFill>
                <a:latin typeface="Calibri"/>
                <a:ea typeface="Calibri"/>
                <a:cs typeface="Calibri"/>
              </a:rPr>
              <a:t>Emily Rozmus</a:t>
            </a:r>
            <a:r>
              <a:rPr lang="en" sz="2400" i="1" dirty="0">
                <a:solidFill>
                  <a:schemeClr val="dk1"/>
                </a:solidFill>
                <a:latin typeface="Calibri"/>
                <a:ea typeface="Calibri"/>
                <a:cs typeface="Calibri"/>
                <a:sym typeface="Calibri"/>
              </a:rPr>
              <a:t>, Senior Instructional Speciliast</a:t>
            </a:r>
            <a:endParaRPr sz="2400" i="1" dirty="0">
              <a:solidFill>
                <a:schemeClr val="dk1"/>
              </a:solidFill>
              <a:latin typeface="Calibri"/>
              <a:ea typeface="Calibri"/>
              <a:cs typeface="Calibri"/>
              <a:sym typeface="Calibri"/>
            </a:endParaRPr>
          </a:p>
          <a:p>
            <a:pPr marL="0" lvl="0" indent="0" algn="r" rtl="0">
              <a:spcBef>
                <a:spcPts val="0"/>
              </a:spcBef>
              <a:spcAft>
                <a:spcPts val="0"/>
              </a:spcAft>
              <a:buNone/>
            </a:pPr>
            <a:endParaRPr dirty="0"/>
          </a:p>
        </p:txBody>
      </p:sp>
      <p:pic>
        <p:nvPicPr>
          <p:cNvPr id="56" name="Google Shape;56;p13"/>
          <p:cNvPicPr preferRelativeResize="0"/>
          <p:nvPr/>
        </p:nvPicPr>
        <p:blipFill>
          <a:blip r:embed="rId3">
            <a:alphaModFix/>
          </a:blip>
          <a:stretch>
            <a:fillRect/>
          </a:stretch>
        </p:blipFill>
        <p:spPr>
          <a:xfrm>
            <a:off x="3389700" y="4136725"/>
            <a:ext cx="2364581" cy="7786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F652FAE-B71B-41B3-BE3A-69D59AD42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762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3B213A0-3657-4CF6-8105-0502EC1E0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0"/>
            <a:ext cx="877411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556042-346E-4D14-A8DF-020D1A54402F}"/>
              </a:ext>
            </a:extLst>
          </p:cNvPr>
          <p:cNvSpPr/>
          <p:nvPr/>
        </p:nvSpPr>
        <p:spPr>
          <a:xfrm>
            <a:off x="0" y="3570831"/>
            <a:ext cx="9144000" cy="129508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Rockwell" panose="02060603020205020403" pitchFamily="18" charset="0"/>
                <a:ea typeface="Tahoma" panose="020B0604030504040204" pitchFamily="34" charset="0"/>
                <a:cs typeface="Tahoma" panose="020B0604030504040204" pitchFamily="34" charset="0"/>
              </a:rPr>
              <a:t>www.infohio.org</a:t>
            </a:r>
          </a:p>
        </p:txBody>
      </p:sp>
    </p:spTree>
    <p:extLst>
      <p:ext uri="{BB962C8B-B14F-4D97-AF65-F5344CB8AC3E}">
        <p14:creationId xmlns:p14="http://schemas.microsoft.com/office/powerpoint/2010/main" val="3102011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9"/>
          <p:cNvPicPr preferRelativeResize="0"/>
          <p:nvPr/>
        </p:nvPicPr>
        <p:blipFill>
          <a:blip r:embed="rId3">
            <a:alphaModFix/>
          </a:blip>
          <a:stretch>
            <a:fillRect/>
          </a:stretch>
        </p:blipFill>
        <p:spPr>
          <a:xfrm>
            <a:off x="0" y="906448"/>
            <a:ext cx="9144000" cy="6108700"/>
          </a:xfrm>
          <a:prstGeom prst="rect">
            <a:avLst/>
          </a:prstGeom>
          <a:noFill/>
          <a:ln>
            <a:noFill/>
          </a:ln>
        </p:spPr>
      </p:pic>
      <p:sp>
        <p:nvSpPr>
          <p:cNvPr id="176" name="Google Shape;176;p29"/>
          <p:cNvSpPr txBox="1">
            <a:spLocks noGrp="1"/>
          </p:cNvSpPr>
          <p:nvPr>
            <p:ph type="title"/>
          </p:nvPr>
        </p:nvSpPr>
        <p:spPr>
          <a:xfrm>
            <a:off x="0" y="0"/>
            <a:ext cx="9144000" cy="906600"/>
          </a:xfrm>
          <a:prstGeom prst="rect">
            <a:avLst/>
          </a:prstGeom>
          <a:solidFill>
            <a:srgbClr val="019ACC"/>
          </a:solidFill>
        </p:spPr>
        <p:txBody>
          <a:bodyPr spcFirstLastPara="1" wrap="square" lIns="91425" tIns="91425" rIns="91425" bIns="91425" anchor="t" anchorCtr="0">
            <a:noAutofit/>
          </a:bodyPr>
          <a:lstStyle/>
          <a:p>
            <a:pPr marL="0" lvl="0" indent="0" algn="ctr" rtl="0">
              <a:spcBef>
                <a:spcPts val="0"/>
              </a:spcBef>
              <a:spcAft>
                <a:spcPts val="0"/>
              </a:spcAft>
              <a:buNone/>
            </a:pPr>
            <a:r>
              <a:rPr lang="en" sz="4800" err="1">
                <a:solidFill>
                  <a:srgbClr val="FFFFFF"/>
                </a:solidFill>
                <a:latin typeface="Rockwell"/>
                <a:ea typeface="Rockwell"/>
                <a:cs typeface="Rockwell"/>
                <a:sym typeface="Rockwell"/>
              </a:rPr>
              <a:t>INFOhio</a:t>
            </a:r>
            <a:r>
              <a:rPr lang="en" sz="4800">
                <a:solidFill>
                  <a:srgbClr val="FFFFFF"/>
                </a:solidFill>
                <a:latin typeface="Rockwell"/>
                <a:ea typeface="Rockwell"/>
                <a:cs typeface="Rockwell"/>
                <a:sym typeface="Rockwell"/>
              </a:rPr>
              <a:t> Campus</a:t>
            </a:r>
            <a:endParaRPr sz="4800">
              <a:solidFill>
                <a:srgbClr val="FFFFFF"/>
              </a:solidFill>
              <a:latin typeface="Rockwell"/>
              <a:ea typeface="Rockwell"/>
              <a:cs typeface="Rockwell"/>
              <a:sym typeface="Rockwell"/>
            </a:endParaRPr>
          </a:p>
        </p:txBody>
      </p:sp>
      <p:sp>
        <p:nvSpPr>
          <p:cNvPr id="177" name="Google Shape;177;p29"/>
          <p:cNvSpPr txBox="1">
            <a:spLocks noGrp="1"/>
          </p:cNvSpPr>
          <p:nvPr>
            <p:ph type="title"/>
          </p:nvPr>
        </p:nvSpPr>
        <p:spPr>
          <a:xfrm>
            <a:off x="0" y="906600"/>
            <a:ext cx="9144000" cy="639300"/>
          </a:xfrm>
          <a:prstGeom prst="rect">
            <a:avLst/>
          </a:prstGeom>
          <a:solidFill>
            <a:srgbClr val="255388"/>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800" b="0">
                <a:solidFill>
                  <a:srgbClr val="FFFFFF"/>
                </a:solidFill>
                <a:latin typeface="Rockwell"/>
                <a:ea typeface="Rockwell"/>
                <a:cs typeface="Rockwell"/>
                <a:sym typeface="Rockwell"/>
              </a:rPr>
              <a:t>How do you do PD?</a:t>
            </a:r>
            <a:endParaRPr sz="2800" b="0">
              <a:solidFill>
                <a:srgbClr val="FFFFFF"/>
              </a:solidFill>
              <a:latin typeface="Rockwell"/>
              <a:ea typeface="Rockwell"/>
              <a:cs typeface="Rockwell"/>
              <a:sym typeface="Rockwell"/>
            </a:endParaRPr>
          </a:p>
        </p:txBody>
      </p:sp>
      <p:sp>
        <p:nvSpPr>
          <p:cNvPr id="178" name="Google Shape;178;p29"/>
          <p:cNvSpPr txBox="1">
            <a:spLocks noGrp="1"/>
          </p:cNvSpPr>
          <p:nvPr>
            <p:ph type="title"/>
          </p:nvPr>
        </p:nvSpPr>
        <p:spPr>
          <a:xfrm>
            <a:off x="1613650" y="3622163"/>
            <a:ext cx="7530300" cy="831300"/>
          </a:xfrm>
          <a:prstGeom prst="rect">
            <a:avLst/>
          </a:prstGeom>
          <a:solidFill>
            <a:srgbClr val="255388">
              <a:alpha val="77090"/>
            </a:srgb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400" b="0">
                <a:solidFill>
                  <a:srgbClr val="FFFFFF"/>
                </a:solidFill>
                <a:latin typeface="Tahoma"/>
                <a:ea typeface="Tahoma"/>
                <a:cs typeface="Tahoma"/>
                <a:sym typeface="Tahoma"/>
              </a:rPr>
              <a:t>From your couch, office, carpool, or classroom, </a:t>
            </a:r>
            <a:endParaRPr sz="2400" b="0">
              <a:solidFill>
                <a:srgbClr val="FFFFFF"/>
              </a:solidFill>
              <a:latin typeface="Tahoma"/>
              <a:ea typeface="Tahoma"/>
              <a:cs typeface="Tahoma"/>
              <a:sym typeface="Tahoma"/>
            </a:endParaRPr>
          </a:p>
          <a:p>
            <a:pPr marL="0" lvl="0" indent="0" algn="l" rtl="0">
              <a:spcBef>
                <a:spcPts val="0"/>
              </a:spcBef>
              <a:spcAft>
                <a:spcPts val="0"/>
              </a:spcAft>
              <a:buNone/>
            </a:pPr>
            <a:r>
              <a:rPr lang="en" sz="2400" b="0">
                <a:solidFill>
                  <a:srgbClr val="FFFFFF"/>
                </a:solidFill>
                <a:latin typeface="Tahoma"/>
                <a:ea typeface="Tahoma"/>
                <a:cs typeface="Tahoma"/>
                <a:sym typeface="Tahoma"/>
              </a:rPr>
              <a:t>do PD your way with INFOhio Campus.</a:t>
            </a:r>
            <a:endParaRPr sz="2400" b="0">
              <a:solidFill>
                <a:srgbClr val="FFFFFF"/>
              </a:solidFill>
              <a:latin typeface="Tahoma"/>
              <a:ea typeface="Tahoma"/>
              <a:cs typeface="Tahoma"/>
              <a:sym typeface="Tahoma"/>
            </a:endParaRPr>
          </a:p>
        </p:txBody>
      </p:sp>
      <p:pic>
        <p:nvPicPr>
          <p:cNvPr id="179" name="Google Shape;179;p29"/>
          <p:cNvPicPr preferRelativeResize="0"/>
          <p:nvPr/>
        </p:nvPicPr>
        <p:blipFill rotWithShape="1">
          <a:blip r:embed="rId4">
            <a:alphaModFix/>
          </a:blip>
          <a:srcRect t="10191" b="10191"/>
          <a:stretch/>
        </p:blipFill>
        <p:spPr>
          <a:xfrm>
            <a:off x="0" y="3622162"/>
            <a:ext cx="1613650" cy="1284717"/>
          </a:xfrm>
          <a:prstGeom prst="rect">
            <a:avLst/>
          </a:prstGeom>
          <a:noFill/>
          <a:ln>
            <a:noFill/>
          </a:ln>
        </p:spPr>
      </p:pic>
      <p:sp>
        <p:nvSpPr>
          <p:cNvPr id="180" name="Google Shape;180;p29"/>
          <p:cNvSpPr txBox="1">
            <a:spLocks noGrp="1"/>
          </p:cNvSpPr>
          <p:nvPr>
            <p:ph type="title"/>
          </p:nvPr>
        </p:nvSpPr>
        <p:spPr>
          <a:xfrm>
            <a:off x="1613650" y="4453200"/>
            <a:ext cx="7530000" cy="453600"/>
          </a:xfrm>
          <a:prstGeom prst="rect">
            <a:avLst/>
          </a:prstGeom>
          <a:solidFill>
            <a:srgbClr val="019ACC">
              <a:alpha val="77650"/>
            </a:srgbClr>
          </a:solidFill>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400" b="0" err="1">
                <a:solidFill>
                  <a:srgbClr val="FFFFFF"/>
                </a:solidFill>
                <a:latin typeface="Tahoma"/>
                <a:ea typeface="Tahoma"/>
                <a:cs typeface="Tahoma"/>
                <a:sym typeface="Tahoma"/>
              </a:rPr>
              <a:t>www.infohio.org</a:t>
            </a:r>
            <a:r>
              <a:rPr lang="en" sz="2400" b="0">
                <a:solidFill>
                  <a:srgbClr val="FFFFFF"/>
                </a:solidFill>
                <a:latin typeface="Tahoma"/>
                <a:ea typeface="Tahoma"/>
                <a:cs typeface="Tahoma"/>
                <a:sym typeface="Tahoma"/>
              </a:rPr>
              <a:t>/campus</a:t>
            </a:r>
            <a:endParaRPr sz="4800">
              <a:solidFill>
                <a:srgbClr val="FFFFFF"/>
              </a:solidFill>
              <a:latin typeface="Rockwell"/>
              <a:ea typeface="Rockwell"/>
              <a:cs typeface="Rockwell"/>
              <a:sym typeface="Rockwe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young, boy, child&#10;&#10;Description automatically generated">
            <a:extLst>
              <a:ext uri="{FF2B5EF4-FFF2-40B4-BE49-F238E27FC236}">
                <a16:creationId xmlns:a16="http://schemas.microsoft.com/office/drawing/2014/main" id="{3FCF999A-CFA0-504E-85C3-98DFC340A6F6}"/>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D4083E6F-0B55-DE41-822D-49B000462EAB}"/>
              </a:ext>
            </a:extLst>
          </p:cNvPr>
          <p:cNvSpPr/>
          <p:nvPr/>
        </p:nvSpPr>
        <p:spPr>
          <a:xfrm>
            <a:off x="0" y="3570831"/>
            <a:ext cx="9144000" cy="129508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ahoma" panose="020B0604030504040204" pitchFamily="34" charset="0"/>
                <a:ea typeface="Tahoma" panose="020B0604030504040204" pitchFamily="34" charset="0"/>
                <a:cs typeface="Tahoma" panose="020B0604030504040204" pitchFamily="34" charset="0"/>
              </a:rPr>
              <a:t>Tell us your story so we can share it with legislators:</a:t>
            </a:r>
          </a:p>
          <a:p>
            <a:pPr algn="ctr"/>
            <a:r>
              <a:rPr lang="en-US" sz="2800" dirty="0">
                <a:latin typeface="Tahoma" panose="020B0604030504040204" pitchFamily="34" charset="0"/>
                <a:ea typeface="Tahoma" panose="020B0604030504040204" pitchFamily="34" charset="0"/>
                <a:cs typeface="Tahoma" panose="020B0604030504040204" pitchFamily="34" charset="0"/>
              </a:rPr>
              <a:t>https://</a:t>
            </a:r>
            <a:r>
              <a:rPr lang="en-US" sz="2800" dirty="0" err="1">
                <a:latin typeface="Tahoma" panose="020B0604030504040204" pitchFamily="34" charset="0"/>
                <a:ea typeface="Tahoma" panose="020B0604030504040204" pitchFamily="34" charset="0"/>
                <a:cs typeface="Tahoma" panose="020B0604030504040204" pitchFamily="34" charset="0"/>
              </a:rPr>
              <a:t>www.surveymonkey.com</a:t>
            </a:r>
            <a:r>
              <a:rPr lang="en-US" sz="2800" dirty="0">
                <a:latin typeface="Tahoma" panose="020B0604030504040204" pitchFamily="34" charset="0"/>
                <a:ea typeface="Tahoma" panose="020B0604030504040204" pitchFamily="34" charset="0"/>
                <a:cs typeface="Tahoma" panose="020B0604030504040204" pitchFamily="34" charset="0"/>
              </a:rPr>
              <a:t>/r/</a:t>
            </a:r>
            <a:r>
              <a:rPr lang="en-US" sz="2800" dirty="0" err="1">
                <a:latin typeface="Tahoma" panose="020B0604030504040204" pitchFamily="34" charset="0"/>
                <a:ea typeface="Tahoma" panose="020B0604030504040204" pitchFamily="34" charset="0"/>
                <a:cs typeface="Tahoma" panose="020B0604030504040204" pitchFamily="34" charset="0"/>
              </a:rPr>
              <a:t>INFOhioWorks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a:extLst>
              <a:ext uri="{FF2B5EF4-FFF2-40B4-BE49-F238E27FC236}">
                <a16:creationId xmlns:a16="http://schemas.microsoft.com/office/drawing/2014/main" id="{9B2090CD-E4C5-134E-A4B0-0D6F023F0D0E}"/>
              </a:ext>
            </a:extLst>
          </p:cNvPr>
          <p:cNvSpPr/>
          <p:nvPr/>
        </p:nvSpPr>
        <p:spPr>
          <a:xfrm rot="20040216" flipH="1">
            <a:off x="2584884" y="102200"/>
            <a:ext cx="3306448" cy="1994886"/>
          </a:xfrm>
          <a:prstGeom prst="wedgeRoundRectCallout">
            <a:avLst>
              <a:gd name="adj1" fmla="val -39635"/>
              <a:gd name="adj2" fmla="val 66839"/>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dk1"/>
                </a:solidFill>
                <a:latin typeface="Tahoma" panose="020B0604030504040204" pitchFamily="34" charset="0"/>
                <a:ea typeface="Tahoma" panose="020B0604030504040204" pitchFamily="34" charset="0"/>
                <a:cs typeface="Tahoma" panose="020B0604030504040204" pitchFamily="34" charset="0"/>
              </a:rPr>
              <a:t>Here’s how #</a:t>
            </a:r>
            <a:r>
              <a:rPr lang="en-US" sz="3200" dirty="0" err="1">
                <a:solidFill>
                  <a:schemeClr val="dk1"/>
                </a:solidFill>
                <a:latin typeface="Tahoma" panose="020B0604030504040204" pitchFamily="34" charset="0"/>
                <a:ea typeface="Tahoma" panose="020B0604030504040204" pitchFamily="34" charset="0"/>
                <a:cs typeface="Tahoma" panose="020B0604030504040204" pitchFamily="34" charset="0"/>
              </a:rPr>
              <a:t>INFOhioWorks</a:t>
            </a:r>
            <a:r>
              <a:rPr lang="en-US" sz="3200" dirty="0">
                <a:solidFill>
                  <a:schemeClr val="dk1"/>
                </a:solidFill>
                <a:latin typeface="Tahoma" panose="020B0604030504040204" pitchFamily="34" charset="0"/>
                <a:ea typeface="Tahoma" panose="020B0604030504040204" pitchFamily="34" charset="0"/>
                <a:cs typeface="Tahoma" panose="020B0604030504040204" pitchFamily="34" charset="0"/>
              </a:rPr>
              <a:t> for me!</a:t>
            </a:r>
            <a:endParaRPr lang="en-US" sz="3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6172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sitting, person, table&#10;&#10;Description automatically generated">
            <a:extLst>
              <a:ext uri="{FF2B5EF4-FFF2-40B4-BE49-F238E27FC236}">
                <a16:creationId xmlns:a16="http://schemas.microsoft.com/office/drawing/2014/main" id="{FD5481AE-F820-BC43-98B6-71E948708F26}"/>
              </a:ext>
            </a:extLst>
          </p:cNvPr>
          <p:cNvPicPr>
            <a:picLocks noChangeAspect="1"/>
          </p:cNvPicPr>
          <p:nvPr/>
        </p:nvPicPr>
        <p:blipFill>
          <a:blip r:embed="rId3"/>
          <a:stretch>
            <a:fillRect/>
          </a:stretch>
        </p:blipFill>
        <p:spPr>
          <a:xfrm>
            <a:off x="-476251" y="-362953"/>
            <a:ext cx="11068051" cy="7382878"/>
          </a:xfrm>
          <a:prstGeom prst="rect">
            <a:avLst/>
          </a:prstGeom>
        </p:spPr>
      </p:pic>
      <p:sp>
        <p:nvSpPr>
          <p:cNvPr id="9" name="Rectangle 8">
            <a:extLst>
              <a:ext uri="{FF2B5EF4-FFF2-40B4-BE49-F238E27FC236}">
                <a16:creationId xmlns:a16="http://schemas.microsoft.com/office/drawing/2014/main" id="{91B6B7F7-AE0E-2646-9163-790DE5692B35}"/>
              </a:ext>
            </a:extLst>
          </p:cNvPr>
          <p:cNvSpPr/>
          <p:nvPr/>
        </p:nvSpPr>
        <p:spPr>
          <a:xfrm>
            <a:off x="0" y="3552910"/>
            <a:ext cx="9144000" cy="1466892"/>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Follow us on social media!</a:t>
            </a:r>
          </a:p>
          <a:p>
            <a:pPr algn="ctr"/>
            <a:endParaRPr lang="en-US" sz="2000">
              <a:latin typeface="Tahoma" panose="020B0604030504040204" pitchFamily="34" charset="0"/>
              <a:ea typeface="Tahoma" panose="020B0604030504040204" pitchFamily="34" charset="0"/>
              <a:cs typeface="Tahoma" panose="020B0604030504040204" pitchFamily="34" charset="0"/>
            </a:endParaRPr>
          </a:p>
          <a:p>
            <a:pPr algn="ctr"/>
            <a:endParaRPr lang="en-US" sz="2000">
              <a:latin typeface="Tahoma" panose="020B0604030504040204" pitchFamily="34" charset="0"/>
              <a:ea typeface="Tahoma" panose="020B0604030504040204" pitchFamily="34" charset="0"/>
              <a:cs typeface="Tahoma" panose="020B0604030504040204" pitchFamily="34" charset="0"/>
            </a:endParaRPr>
          </a:p>
          <a:p>
            <a:pPr algn="ctr"/>
            <a:r>
              <a:rPr lang="en-US" sz="3000" b="1">
                <a:latin typeface="Tahoma" panose="020B0604030504040204" pitchFamily="34" charset="0"/>
                <a:ea typeface="Tahoma" panose="020B0604030504040204" pitchFamily="34" charset="0"/>
                <a:cs typeface="Tahoma" panose="020B0604030504040204" pitchFamily="34" charset="0"/>
              </a:rPr>
              <a:t>#</a:t>
            </a:r>
            <a:r>
              <a:rPr lang="en-US" sz="3000" b="1" err="1">
                <a:latin typeface="Tahoma" panose="020B0604030504040204" pitchFamily="34" charset="0"/>
                <a:ea typeface="Tahoma" panose="020B0604030504040204" pitchFamily="34" charset="0"/>
                <a:cs typeface="Tahoma" panose="020B0604030504040204" pitchFamily="34" charset="0"/>
              </a:rPr>
              <a:t>INFOhioWorks</a:t>
            </a:r>
            <a:endParaRPr lang="en-US" sz="3000" b="1">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EF6C410F-916D-B24C-B4D1-121E750A0428}"/>
              </a:ext>
            </a:extLst>
          </p:cNvPr>
          <p:cNvSpPr txBox="1"/>
          <p:nvPr/>
        </p:nvSpPr>
        <p:spPr>
          <a:xfrm>
            <a:off x="522513" y="838966"/>
            <a:ext cx="2362200" cy="923330"/>
          </a:xfrm>
          <a:prstGeom prst="rect">
            <a:avLst/>
          </a:prstGeom>
          <a:noFill/>
        </p:spPr>
        <p:txBody>
          <a:bodyPr wrap="square" rtlCol="0">
            <a:spAutoFit/>
          </a:bodyPr>
          <a:lstStyle/>
          <a:p>
            <a:r>
              <a:rPr lang="en-US" sz="1800">
                <a:latin typeface="Tahoma" panose="020B0604030504040204" pitchFamily="34" charset="0"/>
                <a:ea typeface="Tahoma" panose="020B0604030504040204" pitchFamily="34" charset="0"/>
                <a:cs typeface="Tahoma" panose="020B0604030504040204" pitchFamily="34" charset="0"/>
              </a:rPr>
              <a:t>Tag a teacher, school librarian, or your state legislators.</a:t>
            </a:r>
          </a:p>
        </p:txBody>
      </p:sp>
      <p:sp>
        <p:nvSpPr>
          <p:cNvPr id="11" name="TextBox 10">
            <a:extLst>
              <a:ext uri="{FF2B5EF4-FFF2-40B4-BE49-F238E27FC236}">
                <a16:creationId xmlns:a16="http://schemas.microsoft.com/office/drawing/2014/main" id="{5D4F23E6-9474-8F44-B4F4-B021A65F90F6}"/>
              </a:ext>
            </a:extLst>
          </p:cNvPr>
          <p:cNvSpPr txBox="1"/>
          <p:nvPr/>
        </p:nvSpPr>
        <p:spPr>
          <a:xfrm>
            <a:off x="4215493" y="123698"/>
            <a:ext cx="2362200" cy="1077218"/>
          </a:xfrm>
          <a:prstGeom prst="rect">
            <a:avLst/>
          </a:prstGeom>
          <a:noFill/>
        </p:spPr>
        <p:txBody>
          <a:bodyPr wrap="square" rtlCol="0">
            <a:spAutoFit/>
          </a:bodyPr>
          <a:lstStyle/>
          <a:p>
            <a:r>
              <a:rPr lang="en-US" sz="1600">
                <a:latin typeface="Tahoma" panose="020B0604030504040204" pitchFamily="34" charset="0"/>
                <a:ea typeface="Tahoma" panose="020B0604030504040204" pitchFamily="34" charset="0"/>
                <a:cs typeface="Tahoma" panose="020B0604030504040204" pitchFamily="34" charset="0"/>
              </a:rPr>
              <a:t>Share the name of your favorite resource and what you and your students like about it.</a:t>
            </a:r>
          </a:p>
        </p:txBody>
      </p:sp>
      <p:sp>
        <p:nvSpPr>
          <p:cNvPr id="12" name="TextBox 11">
            <a:extLst>
              <a:ext uri="{FF2B5EF4-FFF2-40B4-BE49-F238E27FC236}">
                <a16:creationId xmlns:a16="http://schemas.microsoft.com/office/drawing/2014/main" id="{96293941-64C7-9742-9520-C5C535E99CFB}"/>
              </a:ext>
            </a:extLst>
          </p:cNvPr>
          <p:cNvSpPr txBox="1"/>
          <p:nvPr/>
        </p:nvSpPr>
        <p:spPr>
          <a:xfrm>
            <a:off x="6966858" y="377301"/>
            <a:ext cx="1654629" cy="923330"/>
          </a:xfrm>
          <a:prstGeom prst="rect">
            <a:avLst/>
          </a:prstGeom>
          <a:noFill/>
        </p:spPr>
        <p:txBody>
          <a:bodyPr wrap="square" rtlCol="0">
            <a:spAutoFit/>
          </a:bodyPr>
          <a:lstStyle/>
          <a:p>
            <a:r>
              <a:rPr lang="en-US" sz="1800">
                <a:latin typeface="Tahoma" panose="020B0604030504040204" pitchFamily="34" charset="0"/>
                <a:ea typeface="Tahoma" panose="020B0604030504040204" pitchFamily="34" charset="0"/>
                <a:cs typeface="Tahoma" panose="020B0604030504040204" pitchFamily="34" charset="0"/>
              </a:rPr>
              <a:t>Use hashtags to promote awareness.</a:t>
            </a:r>
          </a:p>
        </p:txBody>
      </p:sp>
      <p:pic>
        <p:nvPicPr>
          <p:cNvPr id="14" name="Picture 13" descr="A picture containing drawing&#10;&#10;Description automatically generated">
            <a:extLst>
              <a:ext uri="{FF2B5EF4-FFF2-40B4-BE49-F238E27FC236}">
                <a16:creationId xmlns:a16="http://schemas.microsoft.com/office/drawing/2014/main" id="{31AA531B-575E-AE46-A1A6-57AF01F449E4}"/>
              </a:ext>
            </a:extLst>
          </p:cNvPr>
          <p:cNvPicPr>
            <a:picLocks noChangeAspect="1"/>
          </p:cNvPicPr>
          <p:nvPr/>
        </p:nvPicPr>
        <p:blipFill>
          <a:blip r:embed="rId4"/>
          <a:stretch>
            <a:fillRect/>
          </a:stretch>
        </p:blipFill>
        <p:spPr>
          <a:xfrm>
            <a:off x="2827563" y="4056445"/>
            <a:ext cx="496175" cy="49617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1EE90810-7639-AF4B-B58D-057C53A90B41}"/>
              </a:ext>
            </a:extLst>
          </p:cNvPr>
          <p:cNvPicPr>
            <a:picLocks noChangeAspect="1"/>
          </p:cNvPicPr>
          <p:nvPr/>
        </p:nvPicPr>
        <p:blipFill>
          <a:blip r:embed="rId5"/>
          <a:stretch>
            <a:fillRect/>
          </a:stretch>
        </p:blipFill>
        <p:spPr>
          <a:xfrm flipH="1">
            <a:off x="4376282" y="4056446"/>
            <a:ext cx="496176" cy="496176"/>
          </a:xfrm>
          <a:prstGeom prst="rect">
            <a:avLst/>
          </a:prstGeom>
        </p:spPr>
      </p:pic>
      <p:pic>
        <p:nvPicPr>
          <p:cNvPr id="18" name="Picture 17" descr="A picture containing drawing, plate&#10;&#10;Description automatically generated">
            <a:extLst>
              <a:ext uri="{FF2B5EF4-FFF2-40B4-BE49-F238E27FC236}">
                <a16:creationId xmlns:a16="http://schemas.microsoft.com/office/drawing/2014/main" id="{390B289F-F6EC-8544-AB2A-DE91E696270E}"/>
              </a:ext>
            </a:extLst>
          </p:cNvPr>
          <p:cNvPicPr>
            <a:picLocks noChangeAspect="1"/>
          </p:cNvPicPr>
          <p:nvPr/>
        </p:nvPicPr>
        <p:blipFill>
          <a:blip r:embed="rId6"/>
          <a:stretch>
            <a:fillRect/>
          </a:stretch>
        </p:blipFill>
        <p:spPr>
          <a:xfrm>
            <a:off x="5925002" y="4056445"/>
            <a:ext cx="496177" cy="496177"/>
          </a:xfrm>
          <a:prstGeom prst="rect">
            <a:avLst/>
          </a:prstGeom>
        </p:spPr>
      </p:pic>
    </p:spTree>
    <p:extLst>
      <p:ext uri="{BB962C8B-B14F-4D97-AF65-F5344CB8AC3E}">
        <p14:creationId xmlns:p14="http://schemas.microsoft.com/office/powerpoint/2010/main" val="1345833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1"/>
          <p:cNvPicPr preferRelativeResize="0"/>
          <p:nvPr/>
        </p:nvPicPr>
        <p:blipFill rotWithShape="1">
          <a:blip r:embed="rId3">
            <a:alphaModFix/>
          </a:blip>
          <a:srcRect t="179" b="179"/>
          <a:stretch/>
        </p:blipFill>
        <p:spPr>
          <a:xfrm>
            <a:off x="2438401" y="335063"/>
            <a:ext cx="4255532" cy="1021726"/>
          </a:xfrm>
          <a:prstGeom prst="rect">
            <a:avLst/>
          </a:prstGeom>
          <a:noFill/>
          <a:ln>
            <a:noFill/>
          </a:ln>
        </p:spPr>
      </p:pic>
      <p:sp>
        <p:nvSpPr>
          <p:cNvPr id="192" name="Google Shape;192;p31"/>
          <p:cNvSpPr txBox="1">
            <a:spLocks noGrp="1"/>
          </p:cNvSpPr>
          <p:nvPr>
            <p:ph type="title"/>
          </p:nvPr>
        </p:nvSpPr>
        <p:spPr>
          <a:xfrm>
            <a:off x="311700" y="1483349"/>
            <a:ext cx="8520600" cy="88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Need more information?</a:t>
            </a:r>
            <a:endParaRPr/>
          </a:p>
        </p:txBody>
      </p:sp>
      <p:sp>
        <p:nvSpPr>
          <p:cNvPr id="193" name="Google Shape;193;p31"/>
          <p:cNvSpPr txBox="1">
            <a:spLocks noGrp="1"/>
          </p:cNvSpPr>
          <p:nvPr>
            <p:ph type="body" idx="1"/>
          </p:nvPr>
        </p:nvSpPr>
        <p:spPr>
          <a:xfrm>
            <a:off x="311700" y="2077931"/>
            <a:ext cx="8520600" cy="1242900"/>
          </a:xfrm>
          <a:prstGeom prst="rect">
            <a:avLst/>
          </a:prstGeom>
        </p:spPr>
        <p:txBody>
          <a:bodyPr spcFirstLastPara="1" wrap="square" lIns="91425" tIns="91425" rIns="91425" bIns="91425" anchor="t" anchorCtr="0">
            <a:noAutofit/>
          </a:bodyPr>
          <a:lstStyle/>
          <a:p>
            <a:pPr marL="0" lvl="0" indent="0" algn="ctr" rtl="0">
              <a:lnSpc>
                <a:spcPct val="98181"/>
              </a:lnSpc>
              <a:spcBef>
                <a:spcPts val="1000"/>
              </a:spcBef>
              <a:spcAft>
                <a:spcPts val="0"/>
              </a:spcAft>
              <a:buClr>
                <a:schemeClr val="dk1"/>
              </a:buClr>
              <a:buSzPts val="1100"/>
              <a:buFont typeface="Arial"/>
              <a:buNone/>
            </a:pPr>
            <a:r>
              <a:rPr lang="en" sz="3000">
                <a:solidFill>
                  <a:schemeClr val="dk1"/>
                </a:solidFill>
              </a:rPr>
              <a:t>We’d love to help!</a:t>
            </a:r>
            <a:endParaRPr sz="3000">
              <a:solidFill>
                <a:schemeClr val="dk1"/>
              </a:solidFill>
            </a:endParaRPr>
          </a:p>
          <a:p>
            <a:pPr marL="0" lvl="0" indent="0" algn="ctr" rtl="0">
              <a:lnSpc>
                <a:spcPct val="98181"/>
              </a:lnSpc>
              <a:spcBef>
                <a:spcPts val="1000"/>
              </a:spcBef>
              <a:spcAft>
                <a:spcPts val="0"/>
              </a:spcAft>
              <a:buClr>
                <a:schemeClr val="dk1"/>
              </a:buClr>
              <a:buSzPts val="1100"/>
              <a:buFont typeface="Arial"/>
              <a:buNone/>
            </a:pPr>
            <a:r>
              <a:rPr lang="en" sz="3000">
                <a:solidFill>
                  <a:schemeClr val="dk1"/>
                </a:solidFill>
              </a:rPr>
              <a:t>Contact us at </a:t>
            </a:r>
            <a:endParaRPr sz="3000">
              <a:solidFill>
                <a:schemeClr val="dk1"/>
              </a:solidFill>
            </a:endParaRPr>
          </a:p>
          <a:p>
            <a:pPr marL="0" lvl="0" indent="0" algn="ctr" rtl="0">
              <a:spcBef>
                <a:spcPts val="0"/>
              </a:spcBef>
              <a:spcAft>
                <a:spcPts val="1600"/>
              </a:spcAft>
              <a:buNone/>
            </a:pPr>
            <a:r>
              <a:rPr lang="en" sz="3000" u="sng">
                <a:solidFill>
                  <a:schemeClr val="hlink"/>
                </a:solidFill>
                <a:hlinkClick r:id="rId4"/>
              </a:rPr>
              <a:t>support.infohio.org</a:t>
            </a:r>
            <a:r>
              <a:rPr lang="en"/>
              <a:t>.</a:t>
            </a:r>
            <a:endParaRPr/>
          </a:p>
        </p:txBody>
      </p:sp>
      <p:pic>
        <p:nvPicPr>
          <p:cNvPr id="194" name="Google Shape;194;p31"/>
          <p:cNvPicPr preferRelativeResize="0"/>
          <p:nvPr/>
        </p:nvPicPr>
        <p:blipFill>
          <a:blip r:embed="rId5">
            <a:alphaModFix/>
          </a:blip>
          <a:stretch>
            <a:fillRect/>
          </a:stretch>
        </p:blipFill>
        <p:spPr>
          <a:xfrm>
            <a:off x="3791063" y="3957038"/>
            <a:ext cx="1561872" cy="920851"/>
          </a:xfrm>
          <a:prstGeom prst="rect">
            <a:avLst/>
          </a:prstGeom>
          <a:noFill/>
          <a:ln>
            <a:noFill/>
          </a:ln>
        </p:spPr>
      </p:pic>
      <p:sp>
        <p:nvSpPr>
          <p:cNvPr id="195" name="Google Shape;195;p31"/>
          <p:cNvSpPr txBox="1"/>
          <p:nvPr/>
        </p:nvSpPr>
        <p:spPr>
          <a:xfrm>
            <a:off x="2037000" y="4808475"/>
            <a:ext cx="5070000" cy="335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err="1">
                <a:solidFill>
                  <a:schemeClr val="dk1"/>
                </a:solidFill>
              </a:rPr>
              <a:t>INFOhio</a:t>
            </a:r>
            <a:r>
              <a:rPr lang="en" sz="1200">
                <a:solidFill>
                  <a:schemeClr val="dk1"/>
                </a:solidFill>
              </a:rPr>
              <a:t> is Optimized by the Management Council</a:t>
            </a:r>
            <a:endParaRPr sz="1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B261106A-F9A9-4E5C-877B-119B07F2DC0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191" y="-529298"/>
            <a:ext cx="9141619" cy="6089614"/>
          </a:xfrm>
        </p:spPr>
      </p:pic>
      <p:sp>
        <p:nvSpPr>
          <p:cNvPr id="2" name="Rectangle 1">
            <a:extLst>
              <a:ext uri="{FF2B5EF4-FFF2-40B4-BE49-F238E27FC236}">
                <a16:creationId xmlns:a16="http://schemas.microsoft.com/office/drawing/2014/main" id="{292E2F59-DCA4-C74B-946F-15AAB55C48BC}"/>
              </a:ext>
            </a:extLst>
          </p:cNvPr>
          <p:cNvSpPr/>
          <p:nvPr/>
        </p:nvSpPr>
        <p:spPr>
          <a:xfrm>
            <a:off x="1191" y="3219822"/>
            <a:ext cx="9141618" cy="1728192"/>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descr="A picture containing drawing&#10;&#10;Description automatically generated">
            <a:extLst>
              <a:ext uri="{FF2B5EF4-FFF2-40B4-BE49-F238E27FC236}">
                <a16:creationId xmlns:a16="http://schemas.microsoft.com/office/drawing/2014/main" id="{6A6CBE8A-7CE9-3449-82B6-81537AE96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339" y="3471737"/>
            <a:ext cx="4855321" cy="1224362"/>
          </a:xfrm>
          <a:prstGeom prst="rect">
            <a:avLst/>
          </a:prstGeom>
          <a:ln>
            <a:noFill/>
          </a:ln>
        </p:spPr>
      </p:pic>
    </p:spTree>
    <p:extLst>
      <p:ext uri="{BB962C8B-B14F-4D97-AF65-F5344CB8AC3E}">
        <p14:creationId xmlns:p14="http://schemas.microsoft.com/office/powerpoint/2010/main" val="504944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alpha val="75000"/>
          </a:schemeClr>
        </a:solid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498063D-168E-4F57-BAAF-95BB5DD9405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2556792" y="-1932686"/>
            <a:ext cx="10610990" cy="7076186"/>
          </a:xfrm>
        </p:spPr>
      </p:pic>
      <p:pic>
        <p:nvPicPr>
          <p:cNvPr id="6" name="Picture Placeholder 5">
            <a:extLst>
              <a:ext uri="{FF2B5EF4-FFF2-40B4-BE49-F238E27FC236}">
                <a16:creationId xmlns:a16="http://schemas.microsoft.com/office/drawing/2014/main" id="{48AA832F-105D-9A44-8FD3-F9F61C8200FB}"/>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0336" r="20336"/>
          <a:stretch>
            <a:fillRect/>
          </a:stretch>
        </p:blipFill>
        <p:spPr>
          <a:xfrm>
            <a:off x="4563187" y="0"/>
            <a:ext cx="4580813" cy="5143500"/>
          </a:xfrm>
          <a:solidFill>
            <a:schemeClr val="accent4"/>
          </a:solidFill>
        </p:spPr>
      </p:pic>
      <p:sp>
        <p:nvSpPr>
          <p:cNvPr id="15" name="Rectangle: Rounded Corners 14">
            <a:extLst>
              <a:ext uri="{FF2B5EF4-FFF2-40B4-BE49-F238E27FC236}">
                <a16:creationId xmlns:a16="http://schemas.microsoft.com/office/drawing/2014/main" id="{13D1AE0E-7272-4B78-A32E-9C782621B1EA}"/>
              </a:ext>
            </a:extLst>
          </p:cNvPr>
          <p:cNvSpPr/>
          <p:nvPr/>
        </p:nvSpPr>
        <p:spPr>
          <a:xfrm>
            <a:off x="-450558" y="3003798"/>
            <a:ext cx="9593368" cy="1620180"/>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sp>
        <p:nvSpPr>
          <p:cNvPr id="16" name="TextBox 15">
            <a:extLst>
              <a:ext uri="{FF2B5EF4-FFF2-40B4-BE49-F238E27FC236}">
                <a16:creationId xmlns:a16="http://schemas.microsoft.com/office/drawing/2014/main" id="{ED32FEDE-8A33-4B7C-BABF-7248774EF0A7}"/>
              </a:ext>
            </a:extLst>
          </p:cNvPr>
          <p:cNvSpPr txBox="1"/>
          <p:nvPr/>
        </p:nvSpPr>
        <p:spPr>
          <a:xfrm>
            <a:off x="419367" y="3690296"/>
            <a:ext cx="3273896" cy="682495"/>
          </a:xfrm>
          <a:prstGeom prst="rect">
            <a:avLst/>
          </a:prstGeom>
          <a:noFill/>
        </p:spPr>
        <p:txBody>
          <a:bodyPr wrap="square" rtlCol="0">
            <a:spAutoFit/>
          </a:bodyPr>
          <a:lstStyle/>
          <a:p>
            <a:pPr>
              <a:lnSpc>
                <a:spcPct val="110000"/>
              </a:lnSpc>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Each Ohio PreK-12 student has equal access to high quality digital resources for a successful education and future.</a:t>
            </a:r>
            <a:endParaRPr lang="en-IN"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7416A804-3B45-4F26-BD85-8748D01CD76F}"/>
              </a:ext>
            </a:extLst>
          </p:cNvPr>
          <p:cNvSpPr txBox="1"/>
          <p:nvPr/>
        </p:nvSpPr>
        <p:spPr>
          <a:xfrm>
            <a:off x="419367" y="3216996"/>
            <a:ext cx="3273894" cy="461665"/>
          </a:xfrm>
          <a:prstGeom prst="rect">
            <a:avLst/>
          </a:prstGeom>
          <a:noFill/>
        </p:spPr>
        <p:txBody>
          <a:bodyPr wrap="square" rtlCol="0">
            <a:spAutoFit/>
          </a:bodyPr>
          <a:lstStyle/>
          <a:p>
            <a:r>
              <a:rPr lang="en-IN" sz="2400" b="1" dirty="0">
                <a:solidFill>
                  <a:schemeClr val="bg1"/>
                </a:solidFill>
                <a:latin typeface="Rockwell" panose="02060603020205020403" pitchFamily="18" charset="77"/>
              </a:rPr>
              <a:t>Vision</a:t>
            </a:r>
            <a:endParaRPr lang="en-IN" sz="3000" b="1" dirty="0">
              <a:solidFill>
                <a:schemeClr val="bg1"/>
              </a:solidFill>
              <a:latin typeface="Rockwell" panose="02060603020205020403" pitchFamily="18" charset="77"/>
            </a:endParaRPr>
          </a:p>
        </p:txBody>
      </p:sp>
      <p:sp>
        <p:nvSpPr>
          <p:cNvPr id="18" name="TextBox 17">
            <a:extLst>
              <a:ext uri="{FF2B5EF4-FFF2-40B4-BE49-F238E27FC236}">
                <a16:creationId xmlns:a16="http://schemas.microsoft.com/office/drawing/2014/main" id="{2F63A060-3DFA-4F1B-8435-A14ED8964206}"/>
              </a:ext>
            </a:extLst>
          </p:cNvPr>
          <p:cNvSpPr txBox="1"/>
          <p:nvPr/>
        </p:nvSpPr>
        <p:spPr>
          <a:xfrm>
            <a:off x="4891438" y="3691524"/>
            <a:ext cx="3540332" cy="885627"/>
          </a:xfrm>
          <a:prstGeom prst="rect">
            <a:avLst/>
          </a:prstGeom>
          <a:noFill/>
        </p:spPr>
        <p:txBody>
          <a:bodyPr wrap="square" rtlCol="0">
            <a:spAutoFit/>
          </a:bodyPr>
          <a:lstStyle/>
          <a:p>
            <a:pPr>
              <a:lnSpc>
                <a:spcPct val="110000"/>
              </a:lnSpc>
            </a:pPr>
            <a:r>
              <a:rPr lang="en-US" sz="1200">
                <a:solidFill>
                  <a:schemeClr val="bg1"/>
                </a:solidFill>
                <a:latin typeface="Tahoma" panose="020B0604030504040204" pitchFamily="34" charset="0"/>
                <a:ea typeface="Tahoma" panose="020B0604030504040204" pitchFamily="34" charset="0"/>
                <a:cs typeface="Tahoma" panose="020B0604030504040204" pitchFamily="34" charset="0"/>
              </a:rPr>
              <a:t>INFOhio transforms student learning by providing equitable access to quality resources and cost-effective instructional and technical support for each student, educator, and parent in Ohio.</a:t>
            </a:r>
            <a:endParaRPr lang="en-IN" sz="12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FDC128C5-B4E0-4801-9B5A-827025492E64}"/>
              </a:ext>
            </a:extLst>
          </p:cNvPr>
          <p:cNvSpPr txBox="1"/>
          <p:nvPr/>
        </p:nvSpPr>
        <p:spPr>
          <a:xfrm>
            <a:off x="4891439" y="3218223"/>
            <a:ext cx="3273894" cy="461665"/>
          </a:xfrm>
          <a:prstGeom prst="rect">
            <a:avLst/>
          </a:prstGeom>
          <a:noFill/>
        </p:spPr>
        <p:txBody>
          <a:bodyPr wrap="square" rtlCol="0">
            <a:spAutoFit/>
          </a:bodyPr>
          <a:lstStyle/>
          <a:p>
            <a:r>
              <a:rPr lang="en-IN" sz="2400" b="1">
                <a:solidFill>
                  <a:schemeClr val="bg1"/>
                </a:solidFill>
                <a:latin typeface="Rockwell" panose="02060603020205020403" pitchFamily="18" charset="77"/>
              </a:rPr>
              <a:t>Mission</a:t>
            </a:r>
            <a:endParaRPr lang="en-IN" sz="3000" b="1">
              <a:solidFill>
                <a:schemeClr val="bg1"/>
              </a:solidFill>
              <a:latin typeface="Rockwell" panose="02060603020205020403" pitchFamily="18" charset="77"/>
            </a:endParaRPr>
          </a:p>
        </p:txBody>
      </p:sp>
    </p:spTree>
    <p:extLst>
      <p:ext uri="{BB962C8B-B14F-4D97-AF65-F5344CB8AC3E}">
        <p14:creationId xmlns:p14="http://schemas.microsoft.com/office/powerpoint/2010/main" val="2368334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CB6CD4-078D-46C8-AD62-C96751867C05}"/>
              </a:ext>
            </a:extLst>
          </p:cNvPr>
          <p:cNvSpPr txBox="1"/>
          <p:nvPr/>
        </p:nvSpPr>
        <p:spPr>
          <a:xfrm>
            <a:off x="1609060" y="1788664"/>
            <a:ext cx="6397905" cy="1200329"/>
          </a:xfrm>
          <a:prstGeom prst="rect">
            <a:avLst/>
          </a:prstGeom>
          <a:noFill/>
        </p:spPr>
        <p:txBody>
          <a:bodyPr wrap="none" rtlCol="0">
            <a:spAutoFit/>
          </a:bodyPr>
          <a:lstStyle/>
          <a:p>
            <a:r>
              <a:rPr lang="en-US" sz="7200" dirty="0">
                <a:latin typeface="Rockwell" panose="02060603020205020403" pitchFamily="18" charset="0"/>
              </a:rPr>
              <a:t>Digital Natives</a:t>
            </a:r>
          </a:p>
        </p:txBody>
      </p:sp>
    </p:spTree>
    <p:extLst>
      <p:ext uri="{BB962C8B-B14F-4D97-AF65-F5344CB8AC3E}">
        <p14:creationId xmlns:p14="http://schemas.microsoft.com/office/powerpoint/2010/main" val="444238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7C737C-E77A-4287-9765-7F4A887A1E63}"/>
              </a:ext>
            </a:extLst>
          </p:cNvPr>
          <p:cNvSpPr txBox="1"/>
          <p:nvPr/>
        </p:nvSpPr>
        <p:spPr>
          <a:xfrm>
            <a:off x="259316" y="124926"/>
            <a:ext cx="8625368" cy="4893647"/>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Empathy maps help us learn more about others by putting our understanding of who they are into words.</a:t>
            </a:r>
          </a:p>
          <a:p>
            <a:r>
              <a:rPr lang="en-US" sz="2000" dirty="0">
                <a:latin typeface="Tahoma" panose="020B0604030504040204" pitchFamily="34" charset="0"/>
                <a:ea typeface="Tahoma" panose="020B0604030504040204" pitchFamily="34" charset="0"/>
                <a:cs typeface="Tahoma" panose="020B0604030504040204" pitchFamily="34" charset="0"/>
              </a:rPr>
              <a:t> </a:t>
            </a:r>
          </a:p>
          <a:p>
            <a:r>
              <a:rPr lang="en-US" sz="2000" dirty="0">
                <a:latin typeface="Tahoma" panose="020B0604030504040204" pitchFamily="34" charset="0"/>
                <a:ea typeface="Tahoma" panose="020B0604030504040204" pitchFamily="34" charset="0"/>
                <a:cs typeface="Tahoma" panose="020B0604030504040204" pitchFamily="34" charset="0"/>
              </a:rPr>
              <a:t>In each of the boxes below, write what your digital native students might say, think, do, or feel about reading on a screen. </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Consider your students’ </a:t>
            </a:r>
          </a:p>
          <a:p>
            <a:pPr marL="342900" indent="-3429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influences </a:t>
            </a:r>
          </a:p>
          <a:p>
            <a:pPr marL="342900" indent="-3429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current technology practice in the classroom and at home </a:t>
            </a:r>
          </a:p>
          <a:p>
            <a:pPr marL="342900" indent="-3429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your observations of their practice and behavior </a:t>
            </a:r>
          </a:p>
          <a:p>
            <a:endParaRPr lang="en-US" sz="2000" dirty="0"/>
          </a:p>
          <a:p>
            <a:endParaRPr lang="en-US" sz="2000" dirty="0"/>
          </a:p>
          <a:p>
            <a:endParaRPr lang="en-US" sz="2000" dirty="0"/>
          </a:p>
          <a:p>
            <a:endParaRPr lang="en-US" sz="2000" dirty="0"/>
          </a:p>
          <a:p>
            <a:pPr algn="ctr"/>
            <a:r>
              <a:rPr lang="en-US" sz="2000" dirty="0">
                <a:latin typeface="Tahoma" panose="020B0604030504040204" pitchFamily="34" charset="0"/>
                <a:ea typeface="Tahoma" panose="020B0604030504040204" pitchFamily="34" charset="0"/>
                <a:cs typeface="Tahoma" panose="020B0604030504040204" pitchFamily="34" charset="0"/>
              </a:rPr>
              <a:t> </a:t>
            </a:r>
            <a:r>
              <a:rPr lang="en-US" sz="3200" dirty="0">
                <a:latin typeface="Tahoma" panose="020B0604030504040204" pitchFamily="34" charset="0"/>
                <a:ea typeface="Tahoma" panose="020B0604030504040204" pitchFamily="34" charset="0"/>
                <a:cs typeface="Tahoma" panose="020B0604030504040204" pitchFamily="34" charset="0"/>
                <a:hlinkClick r:id="rId3"/>
              </a:rPr>
              <a:t>https://bit.ly/EmpathyMapMRESC</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34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a:extLst>
              <a:ext uri="{FF2B5EF4-FFF2-40B4-BE49-F238E27FC236}">
                <a16:creationId xmlns:a16="http://schemas.microsoft.com/office/drawing/2014/main" id="{80FDF71D-C662-4E92-82AC-2F86A5DC02B7}"/>
              </a:ext>
            </a:extLst>
          </p:cNvPr>
          <p:cNvSpPr/>
          <p:nvPr/>
        </p:nvSpPr>
        <p:spPr>
          <a:xfrm flipH="1">
            <a:off x="4413684" y="201438"/>
            <a:ext cx="3908064" cy="2846562"/>
          </a:xfrm>
          <a:prstGeom prst="wedgeRoundRectCallout">
            <a:avLst>
              <a:gd name="adj1" fmla="val 38766"/>
              <a:gd name="adj2" fmla="val 71466"/>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“Kids know everything about technology! My son is only 5 and he knows more that I do!”</a:t>
            </a:r>
          </a:p>
        </p:txBody>
      </p:sp>
      <p:sp>
        <p:nvSpPr>
          <p:cNvPr id="7" name="Rounded Rectangular Callout 4">
            <a:extLst>
              <a:ext uri="{FF2B5EF4-FFF2-40B4-BE49-F238E27FC236}">
                <a16:creationId xmlns:a16="http://schemas.microsoft.com/office/drawing/2014/main" id="{B6E84E50-7FAE-4E75-BE7A-58B3B7EF2334}"/>
              </a:ext>
            </a:extLst>
          </p:cNvPr>
          <p:cNvSpPr/>
          <p:nvPr/>
        </p:nvSpPr>
        <p:spPr>
          <a:xfrm flipH="1">
            <a:off x="551985" y="2505157"/>
            <a:ext cx="3306448" cy="1994886"/>
          </a:xfrm>
          <a:prstGeom prst="wedgeRoundRectCallout">
            <a:avLst>
              <a:gd name="adj1" fmla="val 2894"/>
              <a:gd name="adj2" fmla="val -84927"/>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“Kids are proficient when using technology for entertainment and social interaction. They still need adults to model and supervise, to help with evaluation and application of appropriate actions. Tech comfy is not tech savvy.”</a:t>
            </a:r>
          </a:p>
        </p:txBody>
      </p:sp>
      <p:sp>
        <p:nvSpPr>
          <p:cNvPr id="8" name="TextBox 7">
            <a:extLst>
              <a:ext uri="{FF2B5EF4-FFF2-40B4-BE49-F238E27FC236}">
                <a16:creationId xmlns:a16="http://schemas.microsoft.com/office/drawing/2014/main" id="{DD6E9DB0-C5D5-4FCC-B3D1-968C519BBACD}"/>
              </a:ext>
            </a:extLst>
          </p:cNvPr>
          <p:cNvSpPr txBox="1"/>
          <p:nvPr/>
        </p:nvSpPr>
        <p:spPr>
          <a:xfrm>
            <a:off x="446567" y="574158"/>
            <a:ext cx="1914307" cy="646331"/>
          </a:xfrm>
          <a:prstGeom prst="rect">
            <a:avLst/>
          </a:prstGeom>
          <a:noFill/>
        </p:spPr>
        <p:txBody>
          <a:bodyPr wrap="non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Myth #1</a:t>
            </a:r>
          </a:p>
        </p:txBody>
      </p:sp>
    </p:spTree>
    <p:extLst>
      <p:ext uri="{BB962C8B-B14F-4D97-AF65-F5344CB8AC3E}">
        <p14:creationId xmlns:p14="http://schemas.microsoft.com/office/powerpoint/2010/main" val="12084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4">
            <a:extLst>
              <a:ext uri="{FF2B5EF4-FFF2-40B4-BE49-F238E27FC236}">
                <a16:creationId xmlns:a16="http://schemas.microsoft.com/office/drawing/2014/main" id="{C6B7A475-DE34-456E-812E-5D6D9DE77619}"/>
              </a:ext>
            </a:extLst>
          </p:cNvPr>
          <p:cNvSpPr/>
          <p:nvPr/>
        </p:nvSpPr>
        <p:spPr>
          <a:xfrm flipH="1">
            <a:off x="4413684" y="201438"/>
            <a:ext cx="3908064" cy="2846562"/>
          </a:xfrm>
          <a:prstGeom prst="wedgeRoundRectCallout">
            <a:avLst>
              <a:gd name="adj1" fmla="val 38766"/>
              <a:gd name="adj2" fmla="val 71466"/>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“Print will eventually be extinct. People read everything on devices now.”</a:t>
            </a:r>
          </a:p>
        </p:txBody>
      </p:sp>
      <p:sp>
        <p:nvSpPr>
          <p:cNvPr id="6" name="Rounded Rectangular Callout 4">
            <a:extLst>
              <a:ext uri="{FF2B5EF4-FFF2-40B4-BE49-F238E27FC236}">
                <a16:creationId xmlns:a16="http://schemas.microsoft.com/office/drawing/2014/main" id="{1FC49966-16BC-4F62-94CA-B7A5BCA33CEB}"/>
              </a:ext>
            </a:extLst>
          </p:cNvPr>
          <p:cNvSpPr/>
          <p:nvPr/>
        </p:nvSpPr>
        <p:spPr>
          <a:xfrm flipH="1">
            <a:off x="185470" y="2055047"/>
            <a:ext cx="3908064" cy="2846562"/>
          </a:xfrm>
          <a:prstGeom prst="wedgeRoundRectCallout">
            <a:avLst>
              <a:gd name="adj1" fmla="val 7206"/>
              <a:gd name="adj2" fmla="val -68730"/>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“Most people still read print books and will choose print over digital if given a choice.”</a:t>
            </a:r>
          </a:p>
        </p:txBody>
      </p:sp>
      <p:sp>
        <p:nvSpPr>
          <p:cNvPr id="8" name="TextBox 7">
            <a:extLst>
              <a:ext uri="{FF2B5EF4-FFF2-40B4-BE49-F238E27FC236}">
                <a16:creationId xmlns:a16="http://schemas.microsoft.com/office/drawing/2014/main" id="{308F6505-6190-47C9-B81E-402895B237CE}"/>
              </a:ext>
            </a:extLst>
          </p:cNvPr>
          <p:cNvSpPr txBox="1"/>
          <p:nvPr/>
        </p:nvSpPr>
        <p:spPr>
          <a:xfrm>
            <a:off x="446567" y="574158"/>
            <a:ext cx="1914307" cy="646331"/>
          </a:xfrm>
          <a:prstGeom prst="rect">
            <a:avLst/>
          </a:prstGeom>
          <a:noFill/>
        </p:spPr>
        <p:txBody>
          <a:bodyPr wrap="non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Myth #2</a:t>
            </a:r>
          </a:p>
        </p:txBody>
      </p:sp>
    </p:spTree>
    <p:extLst>
      <p:ext uri="{BB962C8B-B14F-4D97-AF65-F5344CB8AC3E}">
        <p14:creationId xmlns:p14="http://schemas.microsoft.com/office/powerpoint/2010/main" val="117166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4">
            <a:extLst>
              <a:ext uri="{FF2B5EF4-FFF2-40B4-BE49-F238E27FC236}">
                <a16:creationId xmlns:a16="http://schemas.microsoft.com/office/drawing/2014/main" id="{C6B7A475-DE34-456E-812E-5D6D9DE77619}"/>
              </a:ext>
            </a:extLst>
          </p:cNvPr>
          <p:cNvSpPr/>
          <p:nvPr/>
        </p:nvSpPr>
        <p:spPr>
          <a:xfrm flipH="1">
            <a:off x="4413684" y="201438"/>
            <a:ext cx="3908064" cy="2846562"/>
          </a:xfrm>
          <a:prstGeom prst="wedgeRoundRectCallout">
            <a:avLst>
              <a:gd name="adj1" fmla="val 38766"/>
              <a:gd name="adj2" fmla="val 71466"/>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“Reading on a screen is the same as reading print.”</a:t>
            </a:r>
          </a:p>
        </p:txBody>
      </p:sp>
      <p:sp>
        <p:nvSpPr>
          <p:cNvPr id="6" name="Rounded Rectangular Callout 4">
            <a:extLst>
              <a:ext uri="{FF2B5EF4-FFF2-40B4-BE49-F238E27FC236}">
                <a16:creationId xmlns:a16="http://schemas.microsoft.com/office/drawing/2014/main" id="{1FC49966-16BC-4F62-94CA-B7A5BCA33CEB}"/>
              </a:ext>
            </a:extLst>
          </p:cNvPr>
          <p:cNvSpPr/>
          <p:nvPr/>
        </p:nvSpPr>
        <p:spPr>
          <a:xfrm flipH="1">
            <a:off x="185470" y="2055047"/>
            <a:ext cx="3908064" cy="2846562"/>
          </a:xfrm>
          <a:prstGeom prst="wedgeRoundRectCallout">
            <a:avLst>
              <a:gd name="adj1" fmla="val 7206"/>
              <a:gd name="adj2" fmla="val -68730"/>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“When we read online, typical reading processes and practices  shift.”</a:t>
            </a:r>
          </a:p>
        </p:txBody>
      </p:sp>
      <p:sp>
        <p:nvSpPr>
          <p:cNvPr id="8" name="TextBox 7">
            <a:extLst>
              <a:ext uri="{FF2B5EF4-FFF2-40B4-BE49-F238E27FC236}">
                <a16:creationId xmlns:a16="http://schemas.microsoft.com/office/drawing/2014/main" id="{308F6505-6190-47C9-B81E-402895B237CE}"/>
              </a:ext>
            </a:extLst>
          </p:cNvPr>
          <p:cNvSpPr txBox="1"/>
          <p:nvPr/>
        </p:nvSpPr>
        <p:spPr>
          <a:xfrm>
            <a:off x="446567" y="496186"/>
            <a:ext cx="1914307" cy="646331"/>
          </a:xfrm>
          <a:prstGeom prst="rect">
            <a:avLst/>
          </a:prstGeom>
          <a:noFill/>
        </p:spPr>
        <p:txBody>
          <a:bodyPr wrap="non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Myth #3</a:t>
            </a:r>
          </a:p>
        </p:txBody>
      </p:sp>
    </p:spTree>
    <p:extLst>
      <p:ext uri="{BB962C8B-B14F-4D97-AF65-F5344CB8AC3E}">
        <p14:creationId xmlns:p14="http://schemas.microsoft.com/office/powerpoint/2010/main" val="369129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2EEE23DF-E423-4E46-93C3-9B253AE3888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291"/>
            <a:ext cx="9144000" cy="5142917"/>
          </a:xfrm>
          <a:prstGeom prst="rect">
            <a:avLst/>
          </a:prstGeom>
        </p:spPr>
      </p:pic>
    </p:spTree>
    <p:extLst>
      <p:ext uri="{BB962C8B-B14F-4D97-AF65-F5344CB8AC3E}">
        <p14:creationId xmlns:p14="http://schemas.microsoft.com/office/powerpoint/2010/main" val="98251636"/>
      </p:ext>
    </p:extLst>
  </p:cSld>
  <p:clrMapOvr>
    <a:masterClrMapping/>
  </p:clrMapOvr>
</p:sld>
</file>

<file path=ppt/theme/theme1.xml><?xml version="1.0" encoding="utf-8"?>
<a:theme xmlns:a="http://schemas.openxmlformats.org/drawingml/2006/main" name="19-20 INFOhio Master Theme Template">
  <a:themeElements>
    <a:clrScheme name="Simple Light">
      <a:dk1>
        <a:srgbClr val="000000"/>
      </a:dk1>
      <a:lt1>
        <a:srgbClr val="FFFFFF"/>
      </a:lt1>
      <a:dk2>
        <a:srgbClr val="595959"/>
      </a:dk2>
      <a:lt2>
        <a:srgbClr val="EEEEEE"/>
      </a:lt2>
      <a:accent1>
        <a:srgbClr val="245388"/>
      </a:accent1>
      <a:accent2>
        <a:srgbClr val="800000"/>
      </a:accent2>
      <a:accent3>
        <a:srgbClr val="FF7905"/>
      </a:accent3>
      <a:accent4>
        <a:srgbClr val="795E91"/>
      </a:accent4>
      <a:accent5>
        <a:srgbClr val="C8C805"/>
      </a:accent5>
      <a:accent6>
        <a:srgbClr val="CC3744"/>
      </a:accent6>
      <a:hlink>
        <a:srgbClr val="007DC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9CC34CF55B354ABBA705C54FF58D98" ma:contentTypeVersion="14" ma:contentTypeDescription="Create a new document." ma:contentTypeScope="" ma:versionID="b3c5305b110717e3551f30f4331884c4">
  <xsd:schema xmlns:xsd="http://www.w3.org/2001/XMLSchema" xmlns:xs="http://www.w3.org/2001/XMLSchema" xmlns:p="http://schemas.microsoft.com/office/2006/metadata/properties" xmlns:ns2="de361f12-4eeb-43e3-ad0a-376f01e36ecd" xmlns:ns3="47c9622b-a55e-40ac-aee6-008b990e2399" targetNamespace="http://schemas.microsoft.com/office/2006/metadata/properties" ma:root="true" ma:fieldsID="2e809a3f5a5f7ebf8bdf34abea06fd70" ns2:_="" ns3:_="">
    <xsd:import namespace="de361f12-4eeb-43e3-ad0a-376f01e36ecd"/>
    <xsd:import namespace="47c9622b-a55e-40ac-aee6-008b990e239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61f12-4eeb-43e3-ad0a-376f01e36ec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7c9622b-a55e-40ac-aee6-008b990e239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1FC65E-6871-45B6-83AB-9099AE431FE8}">
  <ds:schemaRefs>
    <ds:schemaRef ds:uri="http://schemas.microsoft.com/sharepoint/v3/contenttype/forms"/>
  </ds:schemaRefs>
</ds:datastoreItem>
</file>

<file path=customXml/itemProps2.xml><?xml version="1.0" encoding="utf-8"?>
<ds:datastoreItem xmlns:ds="http://schemas.openxmlformats.org/officeDocument/2006/customXml" ds:itemID="{0599C88B-E1E1-4F7F-B1A1-01891FB1D52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DA2893C-511A-4F56-BAC0-885DFAC47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61f12-4eeb-43e3-ad0a-376f01e36ecd"/>
    <ds:schemaRef ds:uri="47c9622b-a55e-40ac-aee6-008b990e23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2896</TotalTime>
  <Words>1655</Words>
  <Application>Microsoft Office PowerPoint</Application>
  <PresentationFormat>On-screen Show (16:9)</PresentationFormat>
  <Paragraphs>92</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Cambria</vt:lpstr>
      <vt:lpstr>Tahoma</vt:lpstr>
      <vt:lpstr>Arial</vt:lpstr>
      <vt:lpstr>Rockwell</vt:lpstr>
      <vt:lpstr>19-20 INFOhio Master Theme Template</vt:lpstr>
      <vt:lpstr>Reading on the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INFOhio Campus</vt:lpstr>
      <vt:lpstr>PowerPoint Presentation</vt:lpstr>
      <vt:lpstr>PowerPoint Presentation</vt:lpstr>
      <vt:lpstr>Need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Template</dc:title>
  <dc:creator>Emily Rozmus</dc:creator>
  <cp:lastModifiedBy>Emily Rozmus</cp:lastModifiedBy>
  <cp:revision>14</cp:revision>
  <dcterms:modified xsi:type="dcterms:W3CDTF">2020-07-30T16:30:37Z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0x010100629CC34CF55B354ABBA705C54FF58D98</vt:lpwstr>
  </property>
</Properties>
</file>