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92" r:id="rId5"/>
    <p:sldId id="277" r:id="rId6"/>
    <p:sldId id="273" r:id="rId7"/>
    <p:sldId id="259" r:id="rId8"/>
    <p:sldId id="272" r:id="rId9"/>
    <p:sldId id="278" r:id="rId10"/>
    <p:sldId id="258" r:id="rId11"/>
    <p:sldId id="260" r:id="rId12"/>
    <p:sldId id="261" r:id="rId13"/>
    <p:sldId id="275" r:id="rId14"/>
    <p:sldId id="276" r:id="rId15"/>
    <p:sldId id="279" r:id="rId16"/>
    <p:sldId id="281" r:id="rId17"/>
    <p:sldId id="262" r:id="rId18"/>
    <p:sldId id="282" r:id="rId19"/>
    <p:sldId id="294" r:id="rId20"/>
    <p:sldId id="263" r:id="rId21"/>
    <p:sldId id="264" r:id="rId22"/>
    <p:sldId id="269" r:id="rId23"/>
    <p:sldId id="274" r:id="rId24"/>
    <p:sldId id="265" r:id="rId25"/>
    <p:sldId id="266" r:id="rId26"/>
    <p:sldId id="283" r:id="rId27"/>
    <p:sldId id="267" r:id="rId28"/>
    <p:sldId id="268" r:id="rId29"/>
    <p:sldId id="284" r:id="rId30"/>
    <p:sldId id="285" r:id="rId31"/>
    <p:sldId id="286" r:id="rId32"/>
    <p:sldId id="287" r:id="rId33"/>
    <p:sldId id="288" r:id="rId34"/>
    <p:sldId id="295" r:id="rId35"/>
    <p:sldId id="290" r:id="rId36"/>
    <p:sldId id="291" r:id="rId37"/>
    <p:sldId id="293"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68CBE-7BD3-4D0D-B149-AC5F166F0473}" v="8" dt="2019-10-01T15:30:28.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03"/>
    <p:restoredTop sz="70860" autoAdjust="0"/>
  </p:normalViewPr>
  <p:slideViewPr>
    <p:cSldViewPr snapToGrid="0">
      <p:cViewPr varScale="1">
        <p:scale>
          <a:sx n="72" d="100"/>
          <a:sy n="72" d="100"/>
        </p:scale>
        <p:origin x="1182" y="54"/>
      </p:cViewPr>
      <p:guideLst>
        <p:guide orient="horz" pos="2160"/>
        <p:guide pos="2880"/>
      </p:guideLst>
    </p:cSldViewPr>
  </p:slideViewPr>
  <p:notesTextViewPr>
    <p:cViewPr>
      <p:scale>
        <a:sx n="1" d="1"/>
        <a:sy n="1" d="1"/>
      </p:scale>
      <p:origin x="0" y="0"/>
    </p:cViewPr>
  </p:notesTextViewPr>
  <p:sorterViewPr>
    <p:cViewPr>
      <p:scale>
        <a:sx n="100" d="100"/>
        <a:sy n="100" d="100"/>
      </p:scale>
      <p:origin x="0" y="2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Rozmus" userId="d1590776-b846-47b2-8acd-9c271da7d76e" providerId="ADAL" clId="{94068CBE-7BD3-4D0D-B149-AC5F166F0473}"/>
    <pc:docChg chg="custSel addSld delSld modSld">
      <pc:chgData name="Emily Rozmus" userId="d1590776-b846-47b2-8acd-9c271da7d76e" providerId="ADAL" clId="{94068CBE-7BD3-4D0D-B149-AC5F166F0473}" dt="2019-10-01T15:30:28.693" v="510"/>
      <pc:docMkLst>
        <pc:docMk/>
      </pc:docMkLst>
      <pc:sldChg chg="addSp delSp">
        <pc:chgData name="Emily Rozmus" userId="d1590776-b846-47b2-8acd-9c271da7d76e" providerId="ADAL" clId="{94068CBE-7BD3-4D0D-B149-AC5F166F0473}" dt="2019-10-01T15:30:28.693" v="510"/>
        <pc:sldMkLst>
          <pc:docMk/>
          <pc:sldMk cId="3319354088" sldId="287"/>
        </pc:sldMkLst>
        <pc:picChg chg="del">
          <ac:chgData name="Emily Rozmus" userId="d1590776-b846-47b2-8acd-9c271da7d76e" providerId="ADAL" clId="{94068CBE-7BD3-4D0D-B149-AC5F166F0473}" dt="2019-10-01T15:30:00.096" v="509" actId="478"/>
          <ac:picMkLst>
            <pc:docMk/>
            <pc:sldMk cId="3319354088" sldId="287"/>
            <ac:picMk id="2" creationId="{38A65AD1-7472-4159-9671-125462574808}"/>
          </ac:picMkLst>
        </pc:picChg>
        <pc:picChg chg="add">
          <ac:chgData name="Emily Rozmus" userId="d1590776-b846-47b2-8acd-9c271da7d76e" providerId="ADAL" clId="{94068CBE-7BD3-4D0D-B149-AC5F166F0473}" dt="2019-10-01T15:30:28.693" v="510"/>
          <ac:picMkLst>
            <pc:docMk/>
            <pc:sldMk cId="3319354088" sldId="287"/>
            <ac:picMk id="3" creationId="{37219F24-3EEF-4B47-BF76-4855330F9208}"/>
          </ac:picMkLst>
        </pc:picChg>
      </pc:sldChg>
      <pc:sldChg chg="addSp delSp modSp modNotesTx">
        <pc:chgData name="Emily Rozmus" userId="d1590776-b846-47b2-8acd-9c271da7d76e" providerId="ADAL" clId="{94068CBE-7BD3-4D0D-B149-AC5F166F0473}" dt="2019-10-01T15:27:24.906" v="291" actId="20577"/>
        <pc:sldMkLst>
          <pc:docMk/>
          <pc:sldMk cId="1335693832" sldId="288"/>
        </pc:sldMkLst>
        <pc:picChg chg="del mod">
          <ac:chgData name="Emily Rozmus" userId="d1590776-b846-47b2-8acd-9c271da7d76e" providerId="ADAL" clId="{94068CBE-7BD3-4D0D-B149-AC5F166F0473}" dt="2019-10-01T15:13:06.385" v="1"/>
          <ac:picMkLst>
            <pc:docMk/>
            <pc:sldMk cId="1335693832" sldId="288"/>
            <ac:picMk id="2" creationId="{B7B9C9E6-01C3-43F8-883C-4F392B3E632D}"/>
          </ac:picMkLst>
        </pc:picChg>
        <pc:picChg chg="add mod">
          <ac:chgData name="Emily Rozmus" userId="d1590776-b846-47b2-8acd-9c271da7d76e" providerId="ADAL" clId="{94068CBE-7BD3-4D0D-B149-AC5F166F0473}" dt="2019-10-01T15:23:53.008" v="4" actId="1076"/>
          <ac:picMkLst>
            <pc:docMk/>
            <pc:sldMk cId="1335693832" sldId="288"/>
            <ac:picMk id="3" creationId="{A6913201-8201-4D7B-A957-F3D42017D43F}"/>
          </ac:picMkLst>
        </pc:picChg>
        <pc:picChg chg="add mod">
          <ac:chgData name="Emily Rozmus" userId="d1590776-b846-47b2-8acd-9c271da7d76e" providerId="ADAL" clId="{94068CBE-7BD3-4D0D-B149-AC5F166F0473}" dt="2019-10-01T15:24:09.472" v="6" actId="1076"/>
          <ac:picMkLst>
            <pc:docMk/>
            <pc:sldMk cId="1335693832" sldId="288"/>
            <ac:picMk id="4" creationId="{C2A422FC-3CAB-4B50-9A36-4EA60C0A40B8}"/>
          </ac:picMkLst>
        </pc:picChg>
      </pc:sldChg>
      <pc:sldChg chg="del">
        <pc:chgData name="Emily Rozmus" userId="d1590776-b846-47b2-8acd-9c271da7d76e" providerId="ADAL" clId="{94068CBE-7BD3-4D0D-B149-AC5F166F0473}" dt="2019-10-01T15:24:14.619" v="7" actId="2696"/>
        <pc:sldMkLst>
          <pc:docMk/>
          <pc:sldMk cId="3224082633" sldId="289"/>
        </pc:sldMkLst>
      </pc:sldChg>
      <pc:sldChg chg="addSp delSp modNotesTx">
        <pc:chgData name="Emily Rozmus" userId="d1590776-b846-47b2-8acd-9c271da7d76e" providerId="ADAL" clId="{94068CBE-7BD3-4D0D-B149-AC5F166F0473}" dt="2019-10-01T15:28:47.128" v="415" actId="20577"/>
        <pc:sldMkLst>
          <pc:docMk/>
          <pc:sldMk cId="1536593010" sldId="290"/>
        </pc:sldMkLst>
        <pc:picChg chg="del">
          <ac:chgData name="Emily Rozmus" userId="d1590776-b846-47b2-8acd-9c271da7d76e" providerId="ADAL" clId="{94068CBE-7BD3-4D0D-B149-AC5F166F0473}" dt="2019-10-01T15:27:36.514" v="292" actId="478"/>
          <ac:picMkLst>
            <pc:docMk/>
            <pc:sldMk cId="1536593010" sldId="290"/>
            <ac:picMk id="2" creationId="{3C094CB6-9205-46B4-8C98-6740829B5F84}"/>
          </ac:picMkLst>
        </pc:picChg>
        <pc:picChg chg="add">
          <ac:chgData name="Emily Rozmus" userId="d1590776-b846-47b2-8acd-9c271da7d76e" providerId="ADAL" clId="{94068CBE-7BD3-4D0D-B149-AC5F166F0473}" dt="2019-10-01T15:28:03.108" v="293"/>
          <ac:picMkLst>
            <pc:docMk/>
            <pc:sldMk cId="1536593010" sldId="290"/>
            <ac:picMk id="3" creationId="{9DE027A9-E094-4950-9C4A-5EA6ED50F8F3}"/>
          </ac:picMkLst>
        </pc:picChg>
      </pc:sldChg>
      <pc:sldChg chg="addSp delSp modNotesTx">
        <pc:chgData name="Emily Rozmus" userId="d1590776-b846-47b2-8acd-9c271da7d76e" providerId="ADAL" clId="{94068CBE-7BD3-4D0D-B149-AC5F166F0473}" dt="2019-10-01T15:29:50.240" v="508" actId="20577"/>
        <pc:sldMkLst>
          <pc:docMk/>
          <pc:sldMk cId="2378306865" sldId="291"/>
        </pc:sldMkLst>
        <pc:picChg chg="del">
          <ac:chgData name="Emily Rozmus" userId="d1590776-b846-47b2-8acd-9c271da7d76e" providerId="ADAL" clId="{94068CBE-7BD3-4D0D-B149-AC5F166F0473}" dt="2019-10-01T15:28:52.033" v="416" actId="478"/>
          <ac:picMkLst>
            <pc:docMk/>
            <pc:sldMk cId="2378306865" sldId="291"/>
            <ac:picMk id="2" creationId="{E6997929-A3E2-4872-98E8-500F0832092B}"/>
          </ac:picMkLst>
        </pc:picChg>
        <pc:picChg chg="add">
          <ac:chgData name="Emily Rozmus" userId="d1590776-b846-47b2-8acd-9c271da7d76e" providerId="ADAL" clId="{94068CBE-7BD3-4D0D-B149-AC5F166F0473}" dt="2019-10-01T15:29:32.496" v="447"/>
          <ac:picMkLst>
            <pc:docMk/>
            <pc:sldMk cId="2378306865" sldId="291"/>
            <ac:picMk id="3" creationId="{6B54C256-932B-4285-9DFB-826119906DD0}"/>
          </ac:picMkLst>
        </pc:picChg>
      </pc:sldChg>
      <pc:sldChg chg="addSp add modNotesTx">
        <pc:chgData name="Emily Rozmus" userId="d1590776-b846-47b2-8acd-9c271da7d76e" providerId="ADAL" clId="{94068CBE-7BD3-4D0D-B149-AC5F166F0473}" dt="2019-10-01T15:26:40.370" v="247" actId="20577"/>
        <pc:sldMkLst>
          <pc:docMk/>
          <pc:sldMk cId="636188335" sldId="295"/>
        </pc:sldMkLst>
        <pc:picChg chg="add">
          <ac:chgData name="Emily Rozmus" userId="d1590776-b846-47b2-8acd-9c271da7d76e" providerId="ADAL" clId="{94068CBE-7BD3-4D0D-B149-AC5F166F0473}" dt="2019-10-01T15:25:10.963" v="9"/>
          <ac:picMkLst>
            <pc:docMk/>
            <pc:sldMk cId="636188335" sldId="295"/>
            <ac:picMk id="2" creationId="{03959E20-B0A5-47B9-87ED-B5901B2E82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A6C8-4A69-4AAD-AD7D-367B738CE0A2}" type="datetimeFigureOut">
              <a:rPr lang="en-US" smtClean="0"/>
              <a:t>10/1/2019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02ECA4-07C6-4B8C-AE73-6FBFAB28B196}" type="slidenum">
              <a:rPr lang="en-US" smtClean="0"/>
              <a:t>‹#›</a:t>
            </a:fld>
            <a:endParaRPr lang="en-US"/>
          </a:p>
        </p:txBody>
      </p:sp>
    </p:spTree>
    <p:extLst>
      <p:ext uri="{BB962C8B-B14F-4D97-AF65-F5344CB8AC3E}">
        <p14:creationId xmlns:p14="http://schemas.microsoft.com/office/powerpoint/2010/main" val="56602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nfohio.org/early-learning/educators/category/read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the </a:t>
            </a:r>
            <a:r>
              <a:rPr lang="en-US" dirty="0" err="1"/>
              <a:t>INFOhio</a:t>
            </a:r>
            <a:r>
              <a:rPr lang="en-US" dirty="0"/>
              <a:t> Early Learning Portal at www.infohio.org.  Click on the orange PreK button.</a:t>
            </a:r>
          </a:p>
        </p:txBody>
      </p:sp>
      <p:sp>
        <p:nvSpPr>
          <p:cNvPr id="4" name="Slide Number Placeholder 3"/>
          <p:cNvSpPr>
            <a:spLocks noGrp="1"/>
          </p:cNvSpPr>
          <p:nvPr>
            <p:ph type="sldNum" sz="quarter" idx="10"/>
          </p:nvPr>
        </p:nvSpPr>
        <p:spPr/>
        <p:txBody>
          <a:bodyPr/>
          <a:lstStyle/>
          <a:p>
            <a:fld id="{8A02ECA4-07C6-4B8C-AE73-6FBFAB28B196}" type="slidenum">
              <a:rPr lang="en-US" smtClean="0"/>
              <a:t>2</a:t>
            </a:fld>
            <a:endParaRPr lang="en-US"/>
          </a:p>
        </p:txBody>
      </p:sp>
    </p:spTree>
    <p:extLst>
      <p:ext uri="{BB962C8B-B14F-4D97-AF65-F5344CB8AC3E}">
        <p14:creationId xmlns:p14="http://schemas.microsoft.com/office/powerpoint/2010/main" val="126115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resources are intended for adult use. Each one offers daily support using tips, videos, handouts, and activities to use with children.</a:t>
            </a:r>
          </a:p>
          <a:p>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11</a:t>
            </a:fld>
            <a:endParaRPr lang="en-US"/>
          </a:p>
        </p:txBody>
      </p:sp>
    </p:spTree>
    <p:extLst>
      <p:ext uri="{BB962C8B-B14F-4D97-AF65-F5344CB8AC3E}">
        <p14:creationId xmlns:p14="http://schemas.microsoft.com/office/powerpoint/2010/main" val="3429299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PBS Parents Play and Learn is one of the resources for parents. This app allows parents to choose an activity to do with their child based on where they are and what they are doing. The example shows two options – Kitchen or On a Bus or Train. Choosing On a Bus or Train provides parents with three choices of ways to interact with their child: a digital game with tips that provide helpful ideas to maximize learning, activities which may be online or using real objects and settings, and resources such as printable activity sheets or games.</a:t>
            </a:r>
            <a:r>
              <a:rPr lang="en-US" baseline="0" dirty="0"/>
              <a:t> </a:t>
            </a:r>
            <a:r>
              <a:rPr lang="en-US" dirty="0"/>
              <a:t>The activity chosen in this example is one that prompts parents to interact with their child while traveling, engaging them in talk, creativity, and problem solving. The app updates with new elements frequently.</a:t>
            </a:r>
          </a:p>
        </p:txBody>
      </p:sp>
      <p:sp>
        <p:nvSpPr>
          <p:cNvPr id="4" name="Slide Number Placeholder 3"/>
          <p:cNvSpPr>
            <a:spLocks noGrp="1"/>
          </p:cNvSpPr>
          <p:nvPr>
            <p:ph type="sldNum" sz="quarter" idx="10"/>
          </p:nvPr>
        </p:nvSpPr>
        <p:spPr/>
        <p:txBody>
          <a:bodyPr/>
          <a:lstStyle/>
          <a:p>
            <a:fld id="{8A02ECA4-07C6-4B8C-AE73-6FBFAB28B196}" type="slidenum">
              <a:rPr lang="en-US" smtClean="0"/>
              <a:t>12</a:t>
            </a:fld>
            <a:endParaRPr lang="en-US"/>
          </a:p>
        </p:txBody>
      </p:sp>
    </p:spTree>
    <p:extLst>
      <p:ext uri="{BB962C8B-B14F-4D97-AF65-F5344CB8AC3E}">
        <p14:creationId xmlns:p14="http://schemas.microsoft.com/office/powerpoint/2010/main" val="1017006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resources for students use the bread crumbs in the upper black bar. Once</a:t>
            </a:r>
            <a:r>
              <a:rPr lang="en-US" baseline="0" dirty="0"/>
              <a:t> you are back on the parent home page, you will see the five categories to choose from again. </a:t>
            </a:r>
            <a:r>
              <a:rPr lang="en-US" dirty="0"/>
              <a:t>One of the categories to choose is Brain Building.</a:t>
            </a:r>
          </a:p>
        </p:txBody>
      </p:sp>
      <p:sp>
        <p:nvSpPr>
          <p:cNvPr id="4" name="Slide Number Placeholder 3"/>
          <p:cNvSpPr>
            <a:spLocks noGrp="1"/>
          </p:cNvSpPr>
          <p:nvPr>
            <p:ph type="sldNum" sz="quarter" idx="10"/>
          </p:nvPr>
        </p:nvSpPr>
        <p:spPr/>
        <p:txBody>
          <a:bodyPr/>
          <a:lstStyle/>
          <a:p>
            <a:fld id="{8A02ECA4-07C6-4B8C-AE73-6FBFAB28B196}" type="slidenum">
              <a:rPr lang="en-US" smtClean="0"/>
              <a:t>13</a:t>
            </a:fld>
            <a:endParaRPr lang="en-US"/>
          </a:p>
        </p:txBody>
      </p:sp>
    </p:spTree>
    <p:extLst>
      <p:ext uri="{BB962C8B-B14F-4D97-AF65-F5344CB8AC3E}">
        <p14:creationId xmlns:p14="http://schemas.microsoft.com/office/powerpoint/2010/main" val="222001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the Parent pages, choosing one of the categories takes parents to resources for early learners. These are resources for children, but the best learning happens when children interact with adults or each other while playing the games, watching videos, creating artwork, or dancing and singing. And, Early Bird is here to help!  Mouse over each resource to find links to the website or app on the app store. </a:t>
            </a:r>
          </a:p>
        </p:txBody>
      </p:sp>
      <p:sp>
        <p:nvSpPr>
          <p:cNvPr id="4" name="Slide Number Placeholder 3"/>
          <p:cNvSpPr>
            <a:spLocks noGrp="1"/>
          </p:cNvSpPr>
          <p:nvPr>
            <p:ph type="sldNum" sz="quarter" idx="10"/>
          </p:nvPr>
        </p:nvSpPr>
        <p:spPr/>
        <p:txBody>
          <a:bodyPr/>
          <a:lstStyle/>
          <a:p>
            <a:fld id="{8A02ECA4-07C6-4B8C-AE73-6FBFAB28B196}" type="slidenum">
              <a:rPr lang="en-US" smtClean="0"/>
              <a:t>14</a:t>
            </a:fld>
            <a:endParaRPr lang="en-US"/>
          </a:p>
        </p:txBody>
      </p:sp>
    </p:spTree>
    <p:extLst>
      <p:ext uri="{BB962C8B-B14F-4D97-AF65-F5344CB8AC3E}">
        <p14:creationId xmlns:p14="http://schemas.microsoft.com/office/powerpoint/2010/main" val="2525661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Mouse over each resource to find links to the website or app on the app store. Click on it to go to the website, or download the app to your device. All resources will have a website listed for additional information, whether or not it is available as a website or not. Make sure to read the description of the resource to know for sure what platform the resource is. Breathe, Think, Do is a good example of this.  It is an app, but the website is listed with additional information about the resource. </a:t>
            </a:r>
          </a:p>
        </p:txBody>
      </p:sp>
      <p:sp>
        <p:nvSpPr>
          <p:cNvPr id="4" name="Slide Number Placeholder 3"/>
          <p:cNvSpPr>
            <a:spLocks noGrp="1"/>
          </p:cNvSpPr>
          <p:nvPr>
            <p:ph type="sldNum" sz="quarter" idx="10"/>
          </p:nvPr>
        </p:nvSpPr>
        <p:spPr/>
        <p:txBody>
          <a:bodyPr/>
          <a:lstStyle/>
          <a:p>
            <a:fld id="{8A02ECA4-07C6-4B8C-AE73-6FBFAB28B196}" type="slidenum">
              <a:rPr lang="en-US" smtClean="0"/>
              <a:t>15</a:t>
            </a:fld>
            <a:endParaRPr lang="en-US"/>
          </a:p>
        </p:txBody>
      </p:sp>
    </p:spTree>
    <p:extLst>
      <p:ext uri="{BB962C8B-B14F-4D97-AF65-F5344CB8AC3E}">
        <p14:creationId xmlns:p14="http://schemas.microsoft.com/office/powerpoint/2010/main" val="584112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Draw, and Paint is a website where little learners can create their own designs, color pictures, and practice early writing skills. A variety of tools are available to help expand a child’s creative talents, and help strengthen fine motor skills. Parents can print the designs or save them on their computer to share with family and friends.</a:t>
            </a:r>
          </a:p>
        </p:txBody>
      </p:sp>
      <p:sp>
        <p:nvSpPr>
          <p:cNvPr id="4" name="Slide Number Placeholder 3"/>
          <p:cNvSpPr>
            <a:spLocks noGrp="1"/>
          </p:cNvSpPr>
          <p:nvPr>
            <p:ph type="sldNum" sz="quarter" idx="10"/>
          </p:nvPr>
        </p:nvSpPr>
        <p:spPr/>
        <p:txBody>
          <a:bodyPr/>
          <a:lstStyle/>
          <a:p>
            <a:fld id="{8A02ECA4-07C6-4B8C-AE73-6FBFAB28B196}" type="slidenum">
              <a:rPr lang="en-US" smtClean="0"/>
              <a:t>16</a:t>
            </a:fld>
            <a:endParaRPr lang="en-US"/>
          </a:p>
        </p:txBody>
      </p:sp>
    </p:spTree>
    <p:extLst>
      <p:ext uri="{BB962C8B-B14F-4D97-AF65-F5344CB8AC3E}">
        <p14:creationId xmlns:p14="http://schemas.microsoft.com/office/powerpoint/2010/main" val="303237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Educator Home page also offers categories, but these use the domain language from Ohio’s Early Learning Standards. There are tips for teachers linked here, and Early Bird is happy to offer suggestions as well. </a:t>
            </a:r>
          </a:p>
        </p:txBody>
      </p:sp>
      <p:sp>
        <p:nvSpPr>
          <p:cNvPr id="4" name="Slide Number Placeholder 3"/>
          <p:cNvSpPr>
            <a:spLocks noGrp="1"/>
          </p:cNvSpPr>
          <p:nvPr>
            <p:ph type="sldNum" sz="quarter" idx="10"/>
          </p:nvPr>
        </p:nvSpPr>
        <p:spPr/>
        <p:txBody>
          <a:bodyPr/>
          <a:lstStyle/>
          <a:p>
            <a:fld id="{8A02ECA4-07C6-4B8C-AE73-6FBFAB28B196}" type="slidenum">
              <a:rPr lang="en-US" smtClean="0"/>
              <a:t>17</a:t>
            </a:fld>
            <a:endParaRPr lang="en-US"/>
          </a:p>
        </p:txBody>
      </p:sp>
    </p:spTree>
    <p:extLst>
      <p:ext uri="{BB962C8B-B14F-4D97-AF65-F5344CB8AC3E}">
        <p14:creationId xmlns:p14="http://schemas.microsoft.com/office/powerpoint/2010/main" val="29544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tips for educators, there are several helpful tools that enhance the user experience with the INFOhio Early Learning Portal. One of those is the Best Practices for Reading Online.</a:t>
            </a:r>
          </a:p>
        </p:txBody>
      </p:sp>
      <p:sp>
        <p:nvSpPr>
          <p:cNvPr id="4" name="Slide Number Placeholder 3"/>
          <p:cNvSpPr>
            <a:spLocks noGrp="1"/>
          </p:cNvSpPr>
          <p:nvPr>
            <p:ph type="sldNum" sz="quarter" idx="10"/>
          </p:nvPr>
        </p:nvSpPr>
        <p:spPr/>
        <p:txBody>
          <a:bodyPr/>
          <a:lstStyle/>
          <a:p>
            <a:fld id="{8A02ECA4-07C6-4B8C-AE73-6FBFAB28B196}" type="slidenum">
              <a:rPr lang="en-US" smtClean="0"/>
              <a:t>18</a:t>
            </a:fld>
            <a:endParaRPr lang="en-US"/>
          </a:p>
        </p:txBody>
      </p:sp>
    </p:spTree>
    <p:extLst>
      <p:ext uri="{BB962C8B-B14F-4D97-AF65-F5344CB8AC3E}">
        <p14:creationId xmlns:p14="http://schemas.microsoft.com/office/powerpoint/2010/main" val="277801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 highlights best practices for helping students read, analyze, and comprehend text on a screen (linked). These research-based best practices offer teachers ideas to help improve even beginning readers’ interaction with digital text. There are also lesson plans which integrate the best practices with INFOhio’s vetted quality resources, </a:t>
            </a:r>
            <a:r>
              <a:rPr lang="en-US" b="1" dirty="0">
                <a:solidFill>
                  <a:srgbClr val="FF0000"/>
                </a:solidFill>
              </a:rPr>
              <a:t>including </a:t>
            </a:r>
            <a:r>
              <a:rPr lang="en-US" b="1" dirty="0" err="1">
                <a:solidFill>
                  <a:srgbClr val="FF0000"/>
                </a:solidFill>
              </a:rPr>
              <a:t>BookFlix</a:t>
            </a:r>
            <a:r>
              <a:rPr lang="en-US" b="1" dirty="0">
                <a:solidFill>
                  <a:srgbClr val="FF0000"/>
                </a:solidFill>
              </a:rPr>
              <a:t>, and Early World of Learning. </a:t>
            </a:r>
            <a:r>
              <a:rPr lang="en-US" dirty="0"/>
              <a:t>Both of these resources were evaluated using the rubric for the INFOhio Early Learning Portal, and both were chosen to be included in the list of resources.</a:t>
            </a:r>
          </a:p>
        </p:txBody>
      </p:sp>
      <p:sp>
        <p:nvSpPr>
          <p:cNvPr id="4" name="Slide Number Placeholder 3"/>
          <p:cNvSpPr>
            <a:spLocks noGrp="1"/>
          </p:cNvSpPr>
          <p:nvPr>
            <p:ph type="sldNum" sz="quarter" idx="10"/>
          </p:nvPr>
        </p:nvSpPr>
        <p:spPr/>
        <p:txBody>
          <a:bodyPr/>
          <a:lstStyle/>
          <a:p>
            <a:fld id="{8A02ECA4-07C6-4B8C-AE73-6FBFAB28B196}" type="slidenum">
              <a:rPr lang="en-US" smtClean="0"/>
              <a:t>19</a:t>
            </a:fld>
            <a:endParaRPr lang="en-US"/>
          </a:p>
        </p:txBody>
      </p:sp>
    </p:spTree>
    <p:extLst>
      <p:ext uri="{BB962C8B-B14F-4D97-AF65-F5344CB8AC3E}">
        <p14:creationId xmlns:p14="http://schemas.microsoft.com/office/powerpoint/2010/main" val="196680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 tool available for educators on the Educator Tips page is the parent handout. This handout provides an overview of the Early Learning Portal, and offers a customizable space where an individual child’s needs can be written, as well as the resources that will help the child practice and develop those needed skills. There is also a version of the handout that is pre-filled with literacy resources. This is convenient for the busy educator to send home for every child to practice letter recognition, fluency, and early reading.</a:t>
            </a:r>
          </a:p>
        </p:txBody>
      </p:sp>
      <p:sp>
        <p:nvSpPr>
          <p:cNvPr id="4" name="Slide Number Placeholder 3"/>
          <p:cNvSpPr>
            <a:spLocks noGrp="1"/>
          </p:cNvSpPr>
          <p:nvPr>
            <p:ph type="sldNum" sz="quarter" idx="10"/>
          </p:nvPr>
        </p:nvSpPr>
        <p:spPr/>
        <p:txBody>
          <a:bodyPr/>
          <a:lstStyle/>
          <a:p>
            <a:fld id="{8A02ECA4-07C6-4B8C-AE73-6FBFAB28B196}" type="slidenum">
              <a:rPr lang="en-US" smtClean="0"/>
              <a:t>20</a:t>
            </a:fld>
            <a:endParaRPr lang="en-US"/>
          </a:p>
        </p:txBody>
      </p:sp>
    </p:spTree>
    <p:extLst>
      <p:ext uri="{BB962C8B-B14F-4D97-AF65-F5344CB8AC3E}">
        <p14:creationId xmlns:p14="http://schemas.microsoft.com/office/powerpoint/2010/main" val="36673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url</a:t>
            </a:r>
            <a:r>
              <a:rPr lang="en-US" dirty="0"/>
              <a:t> for the </a:t>
            </a:r>
            <a:r>
              <a:rPr lang="en-US" dirty="0" err="1"/>
              <a:t>INFOhio</a:t>
            </a:r>
            <a:r>
              <a:rPr lang="en-US" dirty="0"/>
              <a:t> Early Learning Portal is early.infohio.org.  </a:t>
            </a:r>
          </a:p>
        </p:txBody>
      </p:sp>
      <p:sp>
        <p:nvSpPr>
          <p:cNvPr id="4" name="Slide Number Placeholder 3"/>
          <p:cNvSpPr>
            <a:spLocks noGrp="1"/>
          </p:cNvSpPr>
          <p:nvPr>
            <p:ph type="sldNum" sz="quarter" idx="10"/>
          </p:nvPr>
        </p:nvSpPr>
        <p:spPr/>
        <p:txBody>
          <a:bodyPr/>
          <a:lstStyle/>
          <a:p>
            <a:fld id="{8A02ECA4-07C6-4B8C-AE73-6FBFAB28B196}" type="slidenum">
              <a:rPr lang="en-US" smtClean="0"/>
              <a:t>3</a:t>
            </a:fld>
            <a:endParaRPr lang="en-US"/>
          </a:p>
        </p:txBody>
      </p:sp>
    </p:spTree>
    <p:extLst>
      <p:ext uri="{BB962C8B-B14F-4D97-AF65-F5344CB8AC3E}">
        <p14:creationId xmlns:p14="http://schemas.microsoft.com/office/powerpoint/2010/main" val="356196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detailed list of resources aligned to Ohio’s Early Learning Standards. To</a:t>
            </a:r>
            <a:r>
              <a:rPr lang="en-US" baseline="0" dirty="0"/>
              <a:t> support</a:t>
            </a:r>
            <a:r>
              <a:rPr lang="en-US" dirty="0"/>
              <a:t> intervention and personalized learning, each standard is paired</a:t>
            </a:r>
            <a:r>
              <a:rPr lang="en-US" baseline="0" dirty="0"/>
              <a:t> with at least one of the resources from the Early Learning Portal.</a:t>
            </a:r>
            <a:r>
              <a:rPr lang="en-US" sz="1200" kern="1200" dirty="0">
                <a:solidFill>
                  <a:schemeClr val="tx1"/>
                </a:solidFill>
                <a:effectLst/>
                <a:latin typeface="+mn-lt"/>
                <a:ea typeface="+mn-ea"/>
                <a:cs typeface="+mn-cs"/>
              </a:rPr>
              <a:t> Often, a specific component of the resource, like a </a:t>
            </a:r>
            <a:r>
              <a:rPr lang="en-US" sz="1200" u="sng" kern="1200" dirty="0">
                <a:solidFill>
                  <a:schemeClr val="tx1"/>
                </a:solidFill>
                <a:effectLst/>
                <a:latin typeface="+mn-lt"/>
                <a:ea typeface="+mn-ea"/>
                <a:cs typeface="+mn-cs"/>
                <a:hlinkClick r:id="rId3"/>
              </a:rPr>
              <a:t>BookFlix</a:t>
            </a:r>
            <a:r>
              <a:rPr lang="en-US" sz="1200" kern="1200" dirty="0">
                <a:solidFill>
                  <a:schemeClr val="tx1"/>
                </a:solidFill>
                <a:effectLst/>
                <a:latin typeface="+mn-lt"/>
                <a:ea typeface="+mn-ea"/>
                <a:cs typeface="+mn-cs"/>
              </a:rPr>
              <a:t> eBook, is given to support the learning outcome. </a:t>
            </a:r>
            <a:r>
              <a:rPr lang="en-US" dirty="0"/>
              <a:t>A link to the detailed list is available for each domain on its homepage.</a:t>
            </a:r>
          </a:p>
        </p:txBody>
      </p:sp>
      <p:sp>
        <p:nvSpPr>
          <p:cNvPr id="4" name="Slide Number Placeholder 3"/>
          <p:cNvSpPr>
            <a:spLocks noGrp="1"/>
          </p:cNvSpPr>
          <p:nvPr>
            <p:ph type="sldNum" sz="quarter" idx="10"/>
          </p:nvPr>
        </p:nvSpPr>
        <p:spPr/>
        <p:txBody>
          <a:bodyPr/>
          <a:lstStyle/>
          <a:p>
            <a:fld id="{8A02ECA4-07C6-4B8C-AE73-6FBFAB28B196}" type="slidenum">
              <a:rPr lang="en-US" smtClean="0"/>
              <a:t>21</a:t>
            </a:fld>
            <a:endParaRPr lang="en-US"/>
          </a:p>
        </p:txBody>
      </p:sp>
    </p:spTree>
    <p:extLst>
      <p:ext uri="{BB962C8B-B14F-4D97-AF65-F5344CB8AC3E}">
        <p14:creationId xmlns:p14="http://schemas.microsoft.com/office/powerpoint/2010/main" val="3800508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Cognitive Development and General Knowledge list (linked). Using the exact language as the standards, this document makes it possible for educators to personalize learning for a child based on his needs or strengths. For example, a child who struggles with time or routine could be directed to watch a video on </a:t>
            </a:r>
            <a:r>
              <a:rPr lang="en-US" dirty="0" err="1"/>
              <a:t>Storybots</a:t>
            </a:r>
            <a:r>
              <a:rPr lang="en-US" dirty="0"/>
              <a:t> which is about time. A catchy song is fun to sing, but adult interaction will make the words mean something to the little learner.</a:t>
            </a:r>
          </a:p>
          <a:p>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22</a:t>
            </a:fld>
            <a:endParaRPr lang="en-US"/>
          </a:p>
        </p:txBody>
      </p:sp>
    </p:spTree>
    <p:extLst>
      <p:ext uri="{BB962C8B-B14F-4D97-AF65-F5344CB8AC3E}">
        <p14:creationId xmlns:p14="http://schemas.microsoft.com/office/powerpoint/2010/main" val="4072420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a:t>
            </a:r>
            <a:r>
              <a:rPr lang="en-US" dirty="0" err="1"/>
              <a:t>Cognitve</a:t>
            </a:r>
            <a:r>
              <a:rPr lang="en-US" dirty="0"/>
              <a:t> Skills standard</a:t>
            </a:r>
            <a:r>
              <a:rPr lang="en-US" baseline="0" dirty="0"/>
              <a:t> for memory suggests two resources that can help early learners. Ready at Five’s downloadable tip sheet offers ideas for parents to help their children learn about routines and talk about the past as a reference. </a:t>
            </a:r>
            <a:r>
              <a:rPr lang="en-US" baseline="0" dirty="0" err="1"/>
              <a:t>Storybots</a:t>
            </a:r>
            <a:r>
              <a:rPr lang="en-US" baseline="0" dirty="0"/>
              <a:t> has a series of videos about daily routines. They also have videos about time in their collection. It is important to know that educators must create an account to use the content on </a:t>
            </a:r>
            <a:r>
              <a:rPr lang="en-US" baseline="0" dirty="0" err="1"/>
              <a:t>Storybots</a:t>
            </a:r>
            <a:r>
              <a:rPr lang="en-US" baseline="0" dirty="0"/>
              <a:t>, but it is free. There are many resources that, while free, still require adults to create an account. </a:t>
            </a:r>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23</a:t>
            </a:fld>
            <a:endParaRPr lang="en-US"/>
          </a:p>
        </p:txBody>
      </p:sp>
    </p:spTree>
    <p:extLst>
      <p:ext uri="{BB962C8B-B14F-4D97-AF65-F5344CB8AC3E}">
        <p14:creationId xmlns:p14="http://schemas.microsoft.com/office/powerpoint/2010/main" val="3693292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One of the strands from Cognitive Development is Science. There are many resources that will support the standards for this topic. One</a:t>
            </a:r>
            <a:r>
              <a:rPr lang="en-US" baseline="0" dirty="0"/>
              <a:t> of these resources is </a:t>
            </a:r>
            <a:r>
              <a:rPr lang="en-US" baseline="0" dirty="0" err="1"/>
              <a:t>GoNoodle</a:t>
            </a:r>
            <a:r>
              <a:rPr lang="en-US" baseline="0" dirty="0"/>
              <a:t>.</a:t>
            </a:r>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24</a:t>
            </a:fld>
            <a:endParaRPr lang="en-US"/>
          </a:p>
        </p:txBody>
      </p:sp>
    </p:spTree>
    <p:extLst>
      <p:ext uri="{BB962C8B-B14F-4D97-AF65-F5344CB8AC3E}">
        <p14:creationId xmlns:p14="http://schemas.microsoft.com/office/powerpoint/2010/main" val="3285865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GoNoodle</a:t>
            </a:r>
            <a:r>
              <a:rPr lang="en-US" dirty="0"/>
              <a:t> is a free resource available as an app or a website. It has videos that will not only get learners moving, but will also provide lessons on topics such as science, math, and mindfulness. Banana </a:t>
            </a:r>
            <a:r>
              <a:rPr lang="en-US" dirty="0" err="1"/>
              <a:t>Banana</a:t>
            </a:r>
            <a:r>
              <a:rPr lang="en-US" dirty="0"/>
              <a:t> Meatball is about patterns, Purple Stew will create a dance party in the classroom, and Melting is a destressing, relaxation video for wind-down time.</a:t>
            </a:r>
          </a:p>
        </p:txBody>
      </p:sp>
      <p:sp>
        <p:nvSpPr>
          <p:cNvPr id="4" name="Slide Number Placeholder 3"/>
          <p:cNvSpPr>
            <a:spLocks noGrp="1"/>
          </p:cNvSpPr>
          <p:nvPr>
            <p:ph type="sldNum" sz="quarter" idx="10"/>
          </p:nvPr>
        </p:nvSpPr>
        <p:spPr/>
        <p:txBody>
          <a:bodyPr/>
          <a:lstStyle/>
          <a:p>
            <a:fld id="{8A02ECA4-07C6-4B8C-AE73-6FBFAB28B196}" type="slidenum">
              <a:rPr lang="en-US" smtClean="0"/>
              <a:t>25</a:t>
            </a:fld>
            <a:endParaRPr lang="en-US"/>
          </a:p>
        </p:txBody>
      </p:sp>
    </p:spTree>
    <p:extLst>
      <p:ext uri="{BB962C8B-B14F-4D97-AF65-F5344CB8AC3E}">
        <p14:creationId xmlns:p14="http://schemas.microsoft.com/office/powerpoint/2010/main" val="3898062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Learning Portal also has two resources provided by INFOhio—</a:t>
            </a:r>
            <a:r>
              <a:rPr lang="en-US" dirty="0" err="1"/>
              <a:t>BookFlix</a:t>
            </a:r>
            <a:r>
              <a:rPr lang="en-US" dirty="0"/>
              <a:t> and Early World of Learning.  </a:t>
            </a:r>
          </a:p>
        </p:txBody>
      </p:sp>
      <p:sp>
        <p:nvSpPr>
          <p:cNvPr id="4" name="Slide Number Placeholder 3"/>
          <p:cNvSpPr>
            <a:spLocks noGrp="1"/>
          </p:cNvSpPr>
          <p:nvPr>
            <p:ph type="sldNum" sz="quarter" idx="10"/>
          </p:nvPr>
        </p:nvSpPr>
        <p:spPr/>
        <p:txBody>
          <a:bodyPr/>
          <a:lstStyle/>
          <a:p>
            <a:fld id="{8A02ECA4-07C6-4B8C-AE73-6FBFAB28B196}" type="slidenum">
              <a:rPr lang="en-US" smtClean="0"/>
              <a:t>26</a:t>
            </a:fld>
            <a:endParaRPr lang="en-US"/>
          </a:p>
        </p:txBody>
      </p:sp>
    </p:spTree>
    <p:extLst>
      <p:ext uri="{BB962C8B-B14F-4D97-AF65-F5344CB8AC3E}">
        <p14:creationId xmlns:p14="http://schemas.microsoft.com/office/powerpoint/2010/main" val="167348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FFFF"/>
                </a:solidFill>
              </a:rPr>
              <a:t>BookFlix</a:t>
            </a:r>
            <a:r>
              <a:rPr lang="en-US" dirty="0">
                <a:solidFill>
                  <a:srgbClr val="FFFFFF"/>
                </a:solidFill>
              </a:rPr>
              <a:t> is a Scholastic product that offers fiction and nonfiction pairs of popular titles for early learners.  </a:t>
            </a:r>
            <a:endParaRPr lang="en-US" dirty="0"/>
          </a:p>
          <a:p>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27</a:t>
            </a:fld>
            <a:endParaRPr lang="en-US"/>
          </a:p>
        </p:txBody>
      </p:sp>
    </p:spTree>
    <p:extLst>
      <p:ext uri="{BB962C8B-B14F-4D97-AF65-F5344CB8AC3E}">
        <p14:creationId xmlns:p14="http://schemas.microsoft.com/office/powerpoint/2010/main" val="272357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Fiction books are presented as Weston Woods videos. Each </a:t>
            </a:r>
            <a:r>
              <a:rPr lang="en-US" dirty="0" err="1"/>
              <a:t>bookflix</a:t>
            </a:r>
            <a:r>
              <a:rPr lang="en-US" dirty="0"/>
              <a:t> has the text of the book on the screen, highlighted and read aloud. Nonfiction titles are more traditional </a:t>
            </a:r>
            <a:r>
              <a:rPr lang="en-US" dirty="0" err="1"/>
              <a:t>ebooks</a:t>
            </a:r>
            <a:r>
              <a:rPr lang="en-US" dirty="0"/>
              <a:t> but also include the option for highlighted and read aloud as needed. Each pair has a lesson plan, and puzzlers – games – which reinforce the difference between fact and fiction, sequencing, and vocabulary. There are other links with appropriate websites, and author information.</a:t>
            </a:r>
          </a:p>
          <a:p>
            <a:endParaRPr lang="en-US" dirty="0"/>
          </a:p>
          <a:p>
            <a:r>
              <a:rPr lang="en-US" dirty="0"/>
              <a:t>What is great about </a:t>
            </a:r>
            <a:r>
              <a:rPr lang="en-US" dirty="0" err="1"/>
              <a:t>BookFlix</a:t>
            </a:r>
            <a:r>
              <a:rPr lang="en-US" dirty="0"/>
              <a:t> is that the resource supports not only literacy standards, but also other areas, such as Science as seen in the titles on the screen, as well as Social Emotional and even Physical Development!</a:t>
            </a:r>
          </a:p>
        </p:txBody>
      </p:sp>
      <p:sp>
        <p:nvSpPr>
          <p:cNvPr id="4" name="Slide Number Placeholder 3"/>
          <p:cNvSpPr>
            <a:spLocks noGrp="1"/>
          </p:cNvSpPr>
          <p:nvPr>
            <p:ph type="sldNum" sz="quarter" idx="10"/>
          </p:nvPr>
        </p:nvSpPr>
        <p:spPr/>
        <p:txBody>
          <a:bodyPr/>
          <a:lstStyle/>
          <a:p>
            <a:fld id="{8A02ECA4-07C6-4B8C-AE73-6FBFAB28B196}" type="slidenum">
              <a:rPr lang="en-US" smtClean="0"/>
              <a:t>28</a:t>
            </a:fld>
            <a:endParaRPr lang="en-US"/>
          </a:p>
        </p:txBody>
      </p:sp>
    </p:spTree>
    <p:extLst>
      <p:ext uri="{BB962C8B-B14F-4D97-AF65-F5344CB8AC3E}">
        <p14:creationId xmlns:p14="http://schemas.microsoft.com/office/powerpoint/2010/main" val="3622028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supports for using </a:t>
            </a:r>
            <a:r>
              <a:rPr lang="en-US" dirty="0" err="1"/>
              <a:t>BookFlix</a:t>
            </a:r>
            <a:r>
              <a:rPr lang="en-US" dirty="0"/>
              <a:t> in the classroom.. When you choose </a:t>
            </a:r>
            <a:r>
              <a:rPr lang="en-US" dirty="0" err="1"/>
              <a:t>BookFlix</a:t>
            </a:r>
            <a:r>
              <a:rPr lang="en-US" dirty="0"/>
              <a:t> on the Early Learning Portal, you will land on this screen first. Make sure to use these helpful integration supports!</a:t>
            </a:r>
          </a:p>
        </p:txBody>
      </p:sp>
      <p:sp>
        <p:nvSpPr>
          <p:cNvPr id="4" name="Slide Number Placeholder 3"/>
          <p:cNvSpPr>
            <a:spLocks noGrp="1"/>
          </p:cNvSpPr>
          <p:nvPr>
            <p:ph type="sldNum" sz="quarter" idx="10"/>
          </p:nvPr>
        </p:nvSpPr>
        <p:spPr/>
        <p:txBody>
          <a:bodyPr/>
          <a:lstStyle/>
          <a:p>
            <a:fld id="{8A02ECA4-07C6-4B8C-AE73-6FBFAB28B196}" type="slidenum">
              <a:rPr lang="en-US" smtClean="0"/>
              <a:t>29</a:t>
            </a:fld>
            <a:endParaRPr lang="en-US"/>
          </a:p>
        </p:txBody>
      </p:sp>
    </p:spTree>
    <p:extLst>
      <p:ext uri="{BB962C8B-B14F-4D97-AF65-F5344CB8AC3E}">
        <p14:creationId xmlns:p14="http://schemas.microsoft.com/office/powerpoint/2010/main" val="3455721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World Book Early Learning product that has a beginning reader leveled </a:t>
            </a:r>
            <a:r>
              <a:rPr lang="en-US" dirty="0" err="1">
                <a:solidFill>
                  <a:srgbClr val="FFFFFF"/>
                </a:solidFill>
              </a:rPr>
              <a:t>ebooks</a:t>
            </a:r>
            <a:r>
              <a:rPr lang="en-US" dirty="0">
                <a:solidFill>
                  <a:srgbClr val="FFFFFF"/>
                </a:solidFill>
              </a:rPr>
              <a:t>, games, short videos, and printable activities to reinforce learning. The stories include timeless fairy tales, nursery rhymes, and songs.</a:t>
            </a:r>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30</a:t>
            </a:fld>
            <a:endParaRPr lang="en-US"/>
          </a:p>
        </p:txBody>
      </p:sp>
    </p:spTree>
    <p:extLst>
      <p:ext uri="{BB962C8B-B14F-4D97-AF65-F5344CB8AC3E}">
        <p14:creationId xmlns:p14="http://schemas.microsoft.com/office/powerpoint/2010/main" val="140653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home page offers many options of where to start, but Early Bird invites you to click on him to learn more about him and the site.</a:t>
            </a:r>
          </a:p>
        </p:txBody>
      </p:sp>
      <p:sp>
        <p:nvSpPr>
          <p:cNvPr id="4" name="Slide Number Placeholder 3"/>
          <p:cNvSpPr>
            <a:spLocks noGrp="1"/>
          </p:cNvSpPr>
          <p:nvPr>
            <p:ph type="sldNum" sz="quarter" idx="10"/>
          </p:nvPr>
        </p:nvSpPr>
        <p:spPr/>
        <p:txBody>
          <a:bodyPr/>
          <a:lstStyle/>
          <a:p>
            <a:fld id="{8A02ECA4-07C6-4B8C-AE73-6FBFAB28B196}" type="slidenum">
              <a:rPr lang="en-US" smtClean="0"/>
              <a:t>4</a:t>
            </a:fld>
            <a:endParaRPr lang="en-US"/>
          </a:p>
        </p:txBody>
      </p:sp>
    </p:spTree>
    <p:extLst>
      <p:ext uri="{BB962C8B-B14F-4D97-AF65-F5344CB8AC3E}">
        <p14:creationId xmlns:p14="http://schemas.microsoft.com/office/powerpoint/2010/main" val="1340246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eBooks that use bi-modal text and provide little learners with printable books to take home and share. Click “For Grownups” to find the book that accompanies the eBook!</a:t>
            </a:r>
          </a:p>
        </p:txBody>
      </p:sp>
      <p:sp>
        <p:nvSpPr>
          <p:cNvPr id="4" name="Slide Number Placeholder 3"/>
          <p:cNvSpPr>
            <a:spLocks noGrp="1"/>
          </p:cNvSpPr>
          <p:nvPr>
            <p:ph type="sldNum" sz="quarter" idx="5"/>
          </p:nvPr>
        </p:nvSpPr>
        <p:spPr/>
        <p:txBody>
          <a:bodyPr/>
          <a:lstStyle/>
          <a:p>
            <a:fld id="{8A02ECA4-07C6-4B8C-AE73-6FBFAB28B196}" type="slidenum">
              <a:rPr lang="en-US" smtClean="0"/>
              <a:t>31</a:t>
            </a:fld>
            <a:endParaRPr lang="en-US"/>
          </a:p>
        </p:txBody>
      </p:sp>
    </p:spTree>
    <p:extLst>
      <p:ext uri="{BB962C8B-B14F-4D97-AF65-F5344CB8AC3E}">
        <p14:creationId xmlns:p14="http://schemas.microsoft.com/office/powerpoint/2010/main" val="592371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Games include concentration and True/False. The questions check basic comprehension for the eBooks.</a:t>
            </a:r>
          </a:p>
        </p:txBody>
      </p:sp>
      <p:sp>
        <p:nvSpPr>
          <p:cNvPr id="4" name="Slide Number Placeholder 3"/>
          <p:cNvSpPr>
            <a:spLocks noGrp="1"/>
          </p:cNvSpPr>
          <p:nvPr>
            <p:ph type="sldNum" sz="quarter" idx="10"/>
          </p:nvPr>
        </p:nvSpPr>
        <p:spPr/>
        <p:txBody>
          <a:bodyPr/>
          <a:lstStyle/>
          <a:p>
            <a:fld id="{8A02ECA4-07C6-4B8C-AE73-6FBFAB28B196}" type="slidenum">
              <a:rPr lang="en-US" smtClean="0"/>
              <a:t>32</a:t>
            </a:fld>
            <a:endParaRPr lang="en-US"/>
          </a:p>
        </p:txBody>
      </p:sp>
    </p:spTree>
    <p:extLst>
      <p:ext uri="{BB962C8B-B14F-4D97-AF65-F5344CB8AC3E}">
        <p14:creationId xmlns:p14="http://schemas.microsoft.com/office/powerpoint/2010/main" val="72732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For more information on World Book Early Learning, visit the I page on INFOhio.  You can link the resource to your LMS or Google Classroom.</a:t>
            </a:r>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33</a:t>
            </a:fld>
            <a:endParaRPr lang="en-US"/>
          </a:p>
        </p:txBody>
      </p:sp>
    </p:spTree>
    <p:extLst>
      <p:ext uri="{BB962C8B-B14F-4D97-AF65-F5344CB8AC3E}">
        <p14:creationId xmlns:p14="http://schemas.microsoft.com/office/powerpoint/2010/main" val="565578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bird gets to learn! The INFOhio Early Learning Portal was created for educators and parents of children ages 3-5.</a:t>
            </a:r>
            <a:r>
              <a:rPr lang="en-US" baseline="0" dirty="0"/>
              <a:t> </a:t>
            </a:r>
            <a:r>
              <a:rPr lang="en-US" dirty="0"/>
              <a:t>Early Bird reminds us that adult interaction and quality digital resources can be a foundation for school readiness and a lifetime of learning.</a:t>
            </a:r>
            <a:r>
              <a:rPr lang="en-US" baseline="0" dirty="0"/>
              <a:t> </a:t>
            </a:r>
            <a:r>
              <a:rPr lang="en-US" dirty="0"/>
              <a:t>Early Bird appears on many pages within the site to remind parents and educators how to help children develop, engage, interact, and learn as they use the digital resources.</a:t>
            </a:r>
          </a:p>
        </p:txBody>
      </p:sp>
      <p:sp>
        <p:nvSpPr>
          <p:cNvPr id="4" name="Slide Number Placeholder 3"/>
          <p:cNvSpPr>
            <a:spLocks noGrp="1"/>
          </p:cNvSpPr>
          <p:nvPr>
            <p:ph type="sldNum" sz="quarter" idx="10"/>
          </p:nvPr>
        </p:nvSpPr>
        <p:spPr/>
        <p:txBody>
          <a:bodyPr/>
          <a:lstStyle/>
          <a:p>
            <a:fld id="{8A02ECA4-07C6-4B8C-AE73-6FBFAB28B196}" type="slidenum">
              <a:rPr lang="en-US" smtClean="0"/>
              <a:t>5</a:t>
            </a:fld>
            <a:endParaRPr lang="en-US"/>
          </a:p>
        </p:txBody>
      </p:sp>
    </p:spTree>
    <p:extLst>
      <p:ext uri="{BB962C8B-B14F-4D97-AF65-F5344CB8AC3E}">
        <p14:creationId xmlns:p14="http://schemas.microsoft.com/office/powerpoint/2010/main" val="221247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INFOhio Early Learning Portal is the result of a partnership of key agencies who serve families and early learners ages 3 through 5. The Ohio Department of Education, The Ohio Department of Job and Family Services, and the Office of Governor John Kasich partnered with INFOhio, Ohio's PreK-12 Digital Library to create a collection of free and affordable digital resources aligned to Ohio’s Early Learning Standards. It is a companion site to Bold Beginning! A website which combines information and services for early childhood from 6 government agencies. </a:t>
            </a:r>
          </a:p>
        </p:txBody>
      </p:sp>
      <p:sp>
        <p:nvSpPr>
          <p:cNvPr id="4" name="Slide Number Placeholder 3"/>
          <p:cNvSpPr>
            <a:spLocks noGrp="1"/>
          </p:cNvSpPr>
          <p:nvPr>
            <p:ph type="sldNum" sz="quarter" idx="10"/>
          </p:nvPr>
        </p:nvSpPr>
        <p:spPr/>
        <p:txBody>
          <a:bodyPr/>
          <a:lstStyle/>
          <a:p>
            <a:fld id="{8A02ECA4-07C6-4B8C-AE73-6FBFAB28B196}" type="slidenum">
              <a:rPr lang="en-US" smtClean="0"/>
              <a:t>6</a:t>
            </a:fld>
            <a:endParaRPr lang="en-US"/>
          </a:p>
        </p:txBody>
      </p:sp>
    </p:spTree>
    <p:extLst>
      <p:ext uri="{BB962C8B-B14F-4D97-AF65-F5344CB8AC3E}">
        <p14:creationId xmlns:p14="http://schemas.microsoft.com/office/powerpoint/2010/main" val="118975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 quality resources are featured on the portal. These resources were chosen and evaluated by educators and librarians who have experience in the early learning field. </a:t>
            </a:r>
            <a:r>
              <a:rPr lang="en-US" dirty="0" err="1"/>
              <a:t>INFOhio</a:t>
            </a:r>
            <a:r>
              <a:rPr lang="en-US" dirty="0"/>
              <a:t> and the Ohio Department of Education developed this rubric to evaluate over 100 resources. It is available for download on the About page of the portal.  The categories used for evaluation are listed on the slide.  </a:t>
            </a:r>
          </a:p>
        </p:txBody>
      </p:sp>
      <p:sp>
        <p:nvSpPr>
          <p:cNvPr id="4" name="Slide Number Placeholder 3"/>
          <p:cNvSpPr>
            <a:spLocks noGrp="1"/>
          </p:cNvSpPr>
          <p:nvPr>
            <p:ph type="sldNum" sz="quarter" idx="10"/>
          </p:nvPr>
        </p:nvSpPr>
        <p:spPr/>
        <p:txBody>
          <a:bodyPr/>
          <a:lstStyle/>
          <a:p>
            <a:fld id="{8A02ECA4-07C6-4B8C-AE73-6FBFAB28B196}" type="slidenum">
              <a:rPr lang="en-US" smtClean="0"/>
              <a:t>7</a:t>
            </a:fld>
            <a:endParaRPr lang="en-US"/>
          </a:p>
        </p:txBody>
      </p:sp>
    </p:spTree>
    <p:extLst>
      <p:ext uri="{BB962C8B-B14F-4D97-AF65-F5344CB8AC3E}">
        <p14:creationId xmlns:p14="http://schemas.microsoft.com/office/powerpoint/2010/main" val="3197875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Parent Home page features five categories, each with a number of resources available.  Parents can choose the category they wish to help their child with. On the Parent homepage, Early Bird gives simple, easy tips to maximize learning.  The list of tips is available for parents on the Parent Tips page.</a:t>
            </a:r>
          </a:p>
          <a:p>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8</a:t>
            </a:fld>
            <a:endParaRPr lang="en-US"/>
          </a:p>
        </p:txBody>
      </p:sp>
    </p:spTree>
    <p:extLst>
      <p:ext uri="{BB962C8B-B14F-4D97-AF65-F5344CB8AC3E}">
        <p14:creationId xmlns:p14="http://schemas.microsoft.com/office/powerpoint/2010/main" val="2214480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tip is based on research and work done with digital resources and early learners. The Parent Tip page also provides parents with books and websites that are helpful for learning with technology as well. </a:t>
            </a:r>
          </a:p>
        </p:txBody>
      </p:sp>
      <p:sp>
        <p:nvSpPr>
          <p:cNvPr id="4" name="Slide Number Placeholder 3"/>
          <p:cNvSpPr>
            <a:spLocks noGrp="1"/>
          </p:cNvSpPr>
          <p:nvPr>
            <p:ph type="sldNum" sz="quarter" idx="10"/>
          </p:nvPr>
        </p:nvSpPr>
        <p:spPr/>
        <p:txBody>
          <a:bodyPr/>
          <a:lstStyle/>
          <a:p>
            <a:fld id="{8A02ECA4-07C6-4B8C-AE73-6FBFAB28B196}" type="slidenum">
              <a:rPr lang="en-US" smtClean="0"/>
              <a:t>9</a:t>
            </a:fld>
            <a:endParaRPr lang="en-US"/>
          </a:p>
        </p:txBody>
      </p:sp>
    </p:spTree>
    <p:extLst>
      <p:ext uri="{BB962C8B-B14F-4D97-AF65-F5344CB8AC3E}">
        <p14:creationId xmlns:p14="http://schemas.microsoft.com/office/powerpoint/2010/main" val="56328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Parent Home page, a link is available for resources for parents</a:t>
            </a:r>
            <a:r>
              <a:rPr lang="en-US" baseline="0" dirty="0"/>
              <a:t> where they can find additional resources to use with their children.</a:t>
            </a:r>
            <a:endParaRPr lang="en-US" dirty="0"/>
          </a:p>
        </p:txBody>
      </p:sp>
      <p:sp>
        <p:nvSpPr>
          <p:cNvPr id="4" name="Slide Number Placeholder 3"/>
          <p:cNvSpPr>
            <a:spLocks noGrp="1"/>
          </p:cNvSpPr>
          <p:nvPr>
            <p:ph type="sldNum" sz="quarter" idx="10"/>
          </p:nvPr>
        </p:nvSpPr>
        <p:spPr/>
        <p:txBody>
          <a:bodyPr/>
          <a:lstStyle/>
          <a:p>
            <a:fld id="{8A02ECA4-07C6-4B8C-AE73-6FBFAB28B196}" type="slidenum">
              <a:rPr lang="en-US" smtClean="0"/>
              <a:t>10</a:t>
            </a:fld>
            <a:endParaRPr lang="en-US"/>
          </a:p>
        </p:txBody>
      </p:sp>
    </p:spTree>
    <p:extLst>
      <p:ext uri="{BB962C8B-B14F-4D97-AF65-F5344CB8AC3E}">
        <p14:creationId xmlns:p14="http://schemas.microsoft.com/office/powerpoint/2010/main" val="48285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CA6A3B-5C85-45EB-9050-0F086FF5229C}"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268184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A6A3B-5C85-45EB-9050-0F086FF5229C}"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374307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A6A3B-5C85-45EB-9050-0F086FF5229C}"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220846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CA6A3B-5C85-45EB-9050-0F086FF5229C}"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64086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A6A3B-5C85-45EB-9050-0F086FF5229C}" type="datetimeFigureOut">
              <a:rPr lang="en-US" smtClean="0"/>
              <a:t>10/1/2019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154215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CA6A3B-5C85-45EB-9050-0F086FF5229C}"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254572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CA6A3B-5C85-45EB-9050-0F086FF5229C}" type="datetimeFigureOut">
              <a:rPr lang="en-US" smtClean="0"/>
              <a:t>10/1/2019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3670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CA6A3B-5C85-45EB-9050-0F086FF5229C}" type="datetimeFigureOut">
              <a:rPr lang="en-US" smtClean="0"/>
              <a:t>10/1/2019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60640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CA6A3B-5C85-45EB-9050-0F086FF5229C}" type="datetimeFigureOut">
              <a:rPr lang="en-US" smtClean="0"/>
              <a:t>10/1/2019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139003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CA6A3B-5C85-45EB-9050-0F086FF5229C}"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1104677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CA6A3B-5C85-45EB-9050-0F086FF5229C}" type="datetimeFigureOut">
              <a:rPr lang="en-US" smtClean="0"/>
              <a:t>10/1/2019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1A293D-A1EC-4942-A16E-CB839AB7A0CB}" type="slidenum">
              <a:rPr lang="en-US" smtClean="0"/>
              <a:t>‹#›</a:t>
            </a:fld>
            <a:endParaRPr lang="en-US"/>
          </a:p>
        </p:txBody>
      </p:sp>
    </p:spTree>
    <p:extLst>
      <p:ext uri="{BB962C8B-B14F-4D97-AF65-F5344CB8AC3E}">
        <p14:creationId xmlns:p14="http://schemas.microsoft.com/office/powerpoint/2010/main" val="19245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CA6A3B-5C85-45EB-9050-0F086FF5229C}" type="datetimeFigureOut">
              <a:rPr lang="en-US" smtClean="0"/>
              <a:t>10/1/2019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1A293D-A1EC-4942-A16E-CB839AB7A0CB}" type="slidenum">
              <a:rPr lang="en-US" smtClean="0"/>
              <a:t>‹#›</a:t>
            </a:fld>
            <a:endParaRPr lang="en-US"/>
          </a:p>
        </p:txBody>
      </p:sp>
    </p:spTree>
    <p:extLst>
      <p:ext uri="{BB962C8B-B14F-4D97-AF65-F5344CB8AC3E}">
        <p14:creationId xmlns:p14="http://schemas.microsoft.com/office/powerpoint/2010/main" val="2602378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www.infohio.org/document-library/item/infohio-early-learning-portal-parent-handout" TargetMode="External"/><Relationship Id="rId4" Type="http://schemas.openxmlformats.org/officeDocument/2006/relationships/hyperlink" Target="https://www.infohio.org/document-library/item/best-practices-for-digital-read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infohio.org/document-library/item/best-practices-for-digital-readin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infohio.org/images/ZOO_DOCS/resourcedocs/elp/CognitiveDevelopmentandGeneralKnowledge.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education.ohio.gov/Topics/Early-Learning" TargetMode="External"/><Relationship Id="rId2" Type="http://schemas.openxmlformats.org/officeDocument/2006/relationships/hyperlink" Target="http://www.infohio.org/" TargetMode="Externa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boldbeginning.ohio.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education.ohio.gov/Topics/Early-Learning/Early-Learning-Content-Standard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09" y="1931459"/>
            <a:ext cx="5277984" cy="4926541"/>
          </a:xfrm>
          <a:prstGeom prst="rect">
            <a:avLst/>
          </a:prstGeom>
        </p:spPr>
      </p:pic>
      <p:sp>
        <p:nvSpPr>
          <p:cNvPr id="7" name="TextBox 6"/>
          <p:cNvSpPr txBox="1"/>
          <p:nvPr/>
        </p:nvSpPr>
        <p:spPr>
          <a:xfrm>
            <a:off x="206952" y="485027"/>
            <a:ext cx="8520546" cy="1107996"/>
          </a:xfrm>
          <a:prstGeom prst="rect">
            <a:avLst/>
          </a:prstGeom>
          <a:noFill/>
        </p:spPr>
        <p:txBody>
          <a:bodyPr wrap="square" rtlCol="0">
            <a:spAutoFit/>
          </a:bodyPr>
          <a:lstStyle/>
          <a:p>
            <a:pPr algn="ctr"/>
            <a:r>
              <a:rPr lang="en-US" sz="6600" dirty="0">
                <a:solidFill>
                  <a:schemeClr val="tx1">
                    <a:lumMod val="75000"/>
                    <a:lumOff val="25000"/>
                  </a:schemeClr>
                </a:solidFill>
                <a:latin typeface="Rockwell" pitchFamily="18" charset="0"/>
              </a:rPr>
              <a:t>Early Learning Portal</a:t>
            </a:r>
          </a:p>
        </p:txBody>
      </p:sp>
      <p:pic>
        <p:nvPicPr>
          <p:cNvPr id="8" name="Picture 7" descr="infohiologo_large.png"/>
          <p:cNvPicPr>
            <a:picLocks noChangeAspect="1"/>
          </p:cNvPicPr>
          <p:nvPr/>
        </p:nvPicPr>
        <p:blipFill>
          <a:blip r:embed="rId3" cstate="print"/>
          <a:stretch>
            <a:fillRect/>
          </a:stretch>
        </p:blipFill>
        <p:spPr>
          <a:xfrm>
            <a:off x="5908098" y="5195141"/>
            <a:ext cx="2819400" cy="711438"/>
          </a:xfrm>
          <a:prstGeom prst="rect">
            <a:avLst/>
          </a:prstGeom>
        </p:spPr>
      </p:pic>
      <p:sp>
        <p:nvSpPr>
          <p:cNvPr id="4" name="Rectangle 3">
            <a:extLst>
              <a:ext uri="{FF2B5EF4-FFF2-40B4-BE49-F238E27FC236}">
                <a16:creationId xmlns:a16="http://schemas.microsoft.com/office/drawing/2014/main" id="{712EBC10-A234-496A-B05F-5E32ECDCC776}"/>
              </a:ext>
            </a:extLst>
          </p:cNvPr>
          <p:cNvSpPr/>
          <p:nvPr/>
        </p:nvSpPr>
        <p:spPr>
          <a:xfrm>
            <a:off x="4981275" y="6363928"/>
            <a:ext cx="3746223" cy="276999"/>
          </a:xfrm>
          <a:prstGeom prst="rect">
            <a:avLst/>
          </a:prstGeom>
        </p:spPr>
        <p:txBody>
          <a:bodyPr wrap="square" anchor="t">
            <a:spAutoFit/>
          </a:bodyPr>
          <a:lstStyle/>
          <a:p>
            <a:pPr algn="r"/>
            <a:r>
              <a:rPr lang="en-US" sz="1200" err="1">
                <a:solidFill>
                  <a:srgbClr val="404040"/>
                </a:solidFill>
                <a:latin typeface="Rockwell"/>
              </a:rPr>
              <a:t>INFOhio</a:t>
            </a:r>
            <a:r>
              <a:rPr lang="en-US" sz="1200">
                <a:solidFill>
                  <a:srgbClr val="404040"/>
                </a:solidFill>
                <a:latin typeface="Rockwell"/>
              </a:rPr>
              <a:t> is Optimized by the Management Council</a:t>
            </a:r>
            <a:endParaRPr lang="en-US"/>
          </a:p>
        </p:txBody>
      </p:sp>
      <p:sp>
        <p:nvSpPr>
          <p:cNvPr id="9" name="TextBox 8"/>
          <p:cNvSpPr txBox="1"/>
          <p:nvPr/>
        </p:nvSpPr>
        <p:spPr>
          <a:xfrm>
            <a:off x="3744686" y="1689176"/>
            <a:ext cx="4982812" cy="2554545"/>
          </a:xfrm>
          <a:prstGeom prst="rect">
            <a:avLst/>
          </a:prstGeom>
          <a:noFill/>
        </p:spPr>
        <p:txBody>
          <a:bodyPr wrap="square" rtlCol="0">
            <a:spAutoFit/>
          </a:bodyPr>
          <a:lstStyle/>
          <a:p>
            <a:pPr algn="r"/>
            <a:r>
              <a:rPr lang="en-US" sz="4000" dirty="0">
                <a:solidFill>
                  <a:schemeClr val="tx1">
                    <a:lumMod val="75000"/>
                    <a:lumOff val="25000"/>
                  </a:schemeClr>
                </a:solidFill>
                <a:latin typeface="Rockwell" pitchFamily="18" charset="0"/>
              </a:rPr>
              <a:t>A Training Guide for Navigating INFOhio                Resources and </a:t>
            </a:r>
          </a:p>
          <a:p>
            <a:pPr algn="r"/>
            <a:r>
              <a:rPr lang="en-US" sz="4000" dirty="0">
                <a:solidFill>
                  <a:schemeClr val="tx1">
                    <a:lumMod val="75000"/>
                    <a:lumOff val="25000"/>
                  </a:schemeClr>
                </a:solidFill>
                <a:latin typeface="Rockwell" pitchFamily="18" charset="0"/>
              </a:rPr>
              <a:t>Tools</a:t>
            </a:r>
            <a:endParaRPr lang="en-US" sz="1050" dirty="0">
              <a:latin typeface="Rockwell" pitchFamily="18" charset="0"/>
            </a:endParaRPr>
          </a:p>
        </p:txBody>
      </p:sp>
    </p:spTree>
    <p:extLst>
      <p:ext uri="{BB962C8B-B14F-4D97-AF65-F5344CB8AC3E}">
        <p14:creationId xmlns:p14="http://schemas.microsoft.com/office/powerpoint/2010/main" val="1887090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6698-1E06-43A4-9CC2-812D4556813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FD8EA21-A0CE-474C-B9B4-DB22248200A4}"/>
              </a:ext>
            </a:extLst>
          </p:cNvPr>
          <p:cNvPicPr>
            <a:picLocks noGrp="1" noChangeAspect="1"/>
          </p:cNvPicPr>
          <p:nvPr>
            <p:ph idx="1"/>
          </p:nvPr>
        </p:nvPicPr>
        <p:blipFill>
          <a:blip r:embed="rId3"/>
          <a:stretch>
            <a:fillRect/>
          </a:stretch>
        </p:blipFill>
        <p:spPr>
          <a:xfrm>
            <a:off x="457200" y="68802"/>
            <a:ext cx="8279528" cy="6720396"/>
          </a:xfrm>
          <a:prstGeom prst="rect">
            <a:avLst/>
          </a:prstGeom>
        </p:spPr>
      </p:pic>
      <p:sp>
        <p:nvSpPr>
          <p:cNvPr id="5" name="Frame 4">
            <a:extLst>
              <a:ext uri="{FF2B5EF4-FFF2-40B4-BE49-F238E27FC236}">
                <a16:creationId xmlns:a16="http://schemas.microsoft.com/office/drawing/2014/main" id="{9AD38077-C70A-4BC0-9364-6A1F4FE6966D}"/>
              </a:ext>
            </a:extLst>
          </p:cNvPr>
          <p:cNvSpPr/>
          <p:nvPr/>
        </p:nvSpPr>
        <p:spPr>
          <a:xfrm>
            <a:off x="3915052" y="2006354"/>
            <a:ext cx="1553592" cy="39061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9861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1E0E17-2583-47C5-964F-BBCF543EB51A}"/>
              </a:ext>
            </a:extLst>
          </p:cNvPr>
          <p:cNvPicPr>
            <a:picLocks noChangeAspect="1"/>
          </p:cNvPicPr>
          <p:nvPr/>
        </p:nvPicPr>
        <p:blipFill>
          <a:blip r:embed="rId3"/>
          <a:stretch>
            <a:fillRect/>
          </a:stretch>
        </p:blipFill>
        <p:spPr>
          <a:xfrm>
            <a:off x="120931" y="0"/>
            <a:ext cx="8902137" cy="6858000"/>
          </a:xfrm>
          <a:prstGeom prst="rect">
            <a:avLst/>
          </a:prstGeom>
        </p:spPr>
      </p:pic>
      <p:sp>
        <p:nvSpPr>
          <p:cNvPr id="4" name="TextBox 3">
            <a:extLst>
              <a:ext uri="{FF2B5EF4-FFF2-40B4-BE49-F238E27FC236}">
                <a16:creationId xmlns:a16="http://schemas.microsoft.com/office/drawing/2014/main" id="{F01422E1-9AC7-4BB8-B705-88A27BA7AEBA}"/>
              </a:ext>
            </a:extLst>
          </p:cNvPr>
          <p:cNvSpPr txBox="1"/>
          <p:nvPr/>
        </p:nvSpPr>
        <p:spPr>
          <a:xfrm>
            <a:off x="0" y="5630297"/>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Parent Resources</a:t>
            </a:r>
          </a:p>
        </p:txBody>
      </p:sp>
    </p:spTree>
    <p:extLst>
      <p:ext uri="{BB962C8B-B14F-4D97-AF65-F5344CB8AC3E}">
        <p14:creationId xmlns:p14="http://schemas.microsoft.com/office/powerpoint/2010/main" val="3426457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66CFB-8F81-4543-971D-09A143CFBF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648" y="3165360"/>
            <a:ext cx="3438144" cy="2578608"/>
          </a:xfrm>
          <a:prstGeom prst="rect">
            <a:avLst/>
          </a:prstGeom>
        </p:spPr>
      </p:pic>
      <p:pic>
        <p:nvPicPr>
          <p:cNvPr id="5" name="Picture 4">
            <a:extLst>
              <a:ext uri="{FF2B5EF4-FFF2-40B4-BE49-F238E27FC236}">
                <a16:creationId xmlns:a16="http://schemas.microsoft.com/office/drawing/2014/main" id="{EAA1F4C7-F58E-4B4F-87EC-C48E82CFFB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52" y="3165360"/>
            <a:ext cx="3438144" cy="2578608"/>
          </a:xfrm>
          <a:prstGeom prst="rect">
            <a:avLst/>
          </a:prstGeom>
        </p:spPr>
      </p:pic>
      <p:pic>
        <p:nvPicPr>
          <p:cNvPr id="11" name="Picture 10">
            <a:extLst>
              <a:ext uri="{FF2B5EF4-FFF2-40B4-BE49-F238E27FC236}">
                <a16:creationId xmlns:a16="http://schemas.microsoft.com/office/drawing/2014/main" id="{18474172-A332-456F-9D8A-445BC283BD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5840" y="280415"/>
            <a:ext cx="3438144" cy="2578609"/>
          </a:xfrm>
          <a:prstGeom prst="rect">
            <a:avLst/>
          </a:prstGeom>
        </p:spPr>
      </p:pic>
      <p:pic>
        <p:nvPicPr>
          <p:cNvPr id="13" name="Picture 12">
            <a:extLst>
              <a:ext uri="{FF2B5EF4-FFF2-40B4-BE49-F238E27FC236}">
                <a16:creationId xmlns:a16="http://schemas.microsoft.com/office/drawing/2014/main" id="{9756A3D2-72EF-46F9-9890-EC7852BAE9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752" y="280416"/>
            <a:ext cx="3438144" cy="2578608"/>
          </a:xfrm>
          <a:prstGeom prst="rect">
            <a:avLst/>
          </a:prstGeom>
        </p:spPr>
      </p:pic>
      <p:sp>
        <p:nvSpPr>
          <p:cNvPr id="14" name="TextBox 13">
            <a:extLst>
              <a:ext uri="{FF2B5EF4-FFF2-40B4-BE49-F238E27FC236}">
                <a16:creationId xmlns:a16="http://schemas.microsoft.com/office/drawing/2014/main" id="{58E6910B-2573-4CE7-A209-E051A50371D6}"/>
              </a:ext>
            </a:extLst>
          </p:cNvPr>
          <p:cNvSpPr txBox="1"/>
          <p:nvPr/>
        </p:nvSpPr>
        <p:spPr>
          <a:xfrm>
            <a:off x="0" y="5743968"/>
            <a:ext cx="9144000" cy="923330"/>
          </a:xfrm>
          <a:prstGeom prst="rect">
            <a:avLst/>
          </a:prstGeom>
          <a:solidFill>
            <a:srgbClr val="F6A220"/>
          </a:solidFill>
        </p:spPr>
        <p:txBody>
          <a:bodyPr wrap="square" rtlCol="0">
            <a:spAutoFit/>
          </a:bodyPr>
          <a:lstStyle/>
          <a:p>
            <a:pPr algn="ctr"/>
            <a:r>
              <a:rPr lang="en-US" sz="5400" dirty="0">
                <a:solidFill>
                  <a:schemeClr val="bg1"/>
                </a:solidFill>
                <a:latin typeface="Rockwell" charset="0"/>
                <a:ea typeface="Rockwell" charset="0"/>
                <a:cs typeface="Rockwell" charset="0"/>
              </a:rPr>
              <a:t>Resource Overview</a:t>
            </a:r>
          </a:p>
        </p:txBody>
      </p:sp>
    </p:spTree>
    <p:extLst>
      <p:ext uri="{BB962C8B-B14F-4D97-AF65-F5344CB8AC3E}">
        <p14:creationId xmlns:p14="http://schemas.microsoft.com/office/powerpoint/2010/main" val="2531628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6EA172-36D0-4EB8-B00C-139182DAF2C2}"/>
              </a:ext>
            </a:extLst>
          </p:cNvPr>
          <p:cNvPicPr>
            <a:picLocks noChangeAspect="1"/>
          </p:cNvPicPr>
          <p:nvPr/>
        </p:nvPicPr>
        <p:blipFill>
          <a:blip r:embed="rId3"/>
          <a:stretch>
            <a:fillRect/>
          </a:stretch>
        </p:blipFill>
        <p:spPr>
          <a:xfrm>
            <a:off x="432457" y="72569"/>
            <a:ext cx="8279086" cy="6724471"/>
          </a:xfrm>
          <a:prstGeom prst="rect">
            <a:avLst/>
          </a:prstGeom>
        </p:spPr>
      </p:pic>
      <p:sp>
        <p:nvSpPr>
          <p:cNvPr id="3" name="Frame 2">
            <a:extLst>
              <a:ext uri="{FF2B5EF4-FFF2-40B4-BE49-F238E27FC236}">
                <a16:creationId xmlns:a16="http://schemas.microsoft.com/office/drawing/2014/main" id="{93CBADB5-99E5-4986-BC26-46336273A442}"/>
              </a:ext>
            </a:extLst>
          </p:cNvPr>
          <p:cNvSpPr/>
          <p:nvPr/>
        </p:nvSpPr>
        <p:spPr>
          <a:xfrm>
            <a:off x="548640" y="2596896"/>
            <a:ext cx="3206496" cy="1438656"/>
          </a:xfrm>
          <a:prstGeom prst="frame">
            <a:avLst>
              <a:gd name="adj1" fmla="val 9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883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C22B32-8812-40F9-BD6E-28C7843D5740}"/>
              </a:ext>
            </a:extLst>
          </p:cNvPr>
          <p:cNvPicPr>
            <a:picLocks noGrp="1" noChangeAspect="1"/>
          </p:cNvPicPr>
          <p:nvPr>
            <p:ph idx="1"/>
          </p:nvPr>
        </p:nvPicPr>
        <p:blipFill>
          <a:blip r:embed="rId3"/>
          <a:stretch>
            <a:fillRect/>
          </a:stretch>
        </p:blipFill>
        <p:spPr>
          <a:xfrm>
            <a:off x="516576" y="0"/>
            <a:ext cx="8110847" cy="6638772"/>
          </a:xfrm>
          <a:prstGeom prst="rect">
            <a:avLst/>
          </a:prstGeom>
        </p:spPr>
      </p:pic>
      <p:sp>
        <p:nvSpPr>
          <p:cNvPr id="2" name="Title 1"/>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E8FD1CDB-D73B-4CC6-AA51-47486BE62014}"/>
              </a:ext>
            </a:extLst>
          </p:cNvPr>
          <p:cNvSpPr txBox="1"/>
          <p:nvPr/>
        </p:nvSpPr>
        <p:spPr>
          <a:xfrm>
            <a:off x="3302493" y="731837"/>
            <a:ext cx="3963970" cy="923330"/>
          </a:xfrm>
          <a:prstGeom prst="rect">
            <a:avLst/>
          </a:prstGeom>
          <a:solidFill>
            <a:schemeClr val="bg1"/>
          </a:solidFill>
          <a:ln w="57150">
            <a:solidFill>
              <a:schemeClr val="accent1"/>
            </a:solidFill>
          </a:ln>
        </p:spPr>
        <p:txBody>
          <a:bodyPr wrap="none" rtlCol="0">
            <a:spAutoFit/>
          </a:bodyPr>
          <a:lstStyle/>
          <a:p>
            <a:r>
              <a:rPr lang="en-US" dirty="0"/>
              <a:t>"Sing songs and dance with your child!“</a:t>
            </a:r>
          </a:p>
          <a:p>
            <a:r>
              <a:rPr lang="en-US" dirty="0"/>
              <a:t>			- Early Bird</a:t>
            </a:r>
          </a:p>
          <a:p>
            <a:endParaRPr lang="en-US" dirty="0"/>
          </a:p>
        </p:txBody>
      </p:sp>
      <p:sp>
        <p:nvSpPr>
          <p:cNvPr id="9" name="TextBox 8">
            <a:extLst>
              <a:ext uri="{FF2B5EF4-FFF2-40B4-BE49-F238E27FC236}">
                <a16:creationId xmlns:a16="http://schemas.microsoft.com/office/drawing/2014/main" id="{C0ECBF9A-BCF5-4176-9B2A-874AA3429356}"/>
              </a:ext>
            </a:extLst>
          </p:cNvPr>
          <p:cNvSpPr txBox="1"/>
          <p:nvPr/>
        </p:nvSpPr>
        <p:spPr>
          <a:xfrm>
            <a:off x="0" y="5630297"/>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Resources for Kids</a:t>
            </a:r>
          </a:p>
        </p:txBody>
      </p:sp>
    </p:spTree>
    <p:extLst>
      <p:ext uri="{BB962C8B-B14F-4D97-AF65-F5344CB8AC3E}">
        <p14:creationId xmlns:p14="http://schemas.microsoft.com/office/powerpoint/2010/main" val="100424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C15A0-FF26-4F60-81AF-900E54DE80D2}"/>
              </a:ext>
            </a:extLst>
          </p:cNvPr>
          <p:cNvPicPr>
            <a:picLocks noChangeAspect="1"/>
          </p:cNvPicPr>
          <p:nvPr/>
        </p:nvPicPr>
        <p:blipFill>
          <a:blip r:embed="rId3"/>
          <a:stretch>
            <a:fillRect/>
          </a:stretch>
        </p:blipFill>
        <p:spPr>
          <a:xfrm>
            <a:off x="382656" y="0"/>
            <a:ext cx="8378687" cy="6858000"/>
          </a:xfrm>
          <a:prstGeom prst="rect">
            <a:avLst/>
          </a:prstGeom>
        </p:spPr>
      </p:pic>
      <p:sp>
        <p:nvSpPr>
          <p:cNvPr id="7" name="Frame 6">
            <a:extLst>
              <a:ext uri="{FF2B5EF4-FFF2-40B4-BE49-F238E27FC236}">
                <a16:creationId xmlns:a16="http://schemas.microsoft.com/office/drawing/2014/main" id="{F4F668BA-A2DA-48EB-AC07-2EE5225D38E8}"/>
              </a:ext>
            </a:extLst>
          </p:cNvPr>
          <p:cNvSpPr/>
          <p:nvPr/>
        </p:nvSpPr>
        <p:spPr>
          <a:xfrm>
            <a:off x="4346369" y="1980646"/>
            <a:ext cx="4632960" cy="1938528"/>
          </a:xfrm>
          <a:prstGeom prst="frame">
            <a:avLst>
              <a:gd name="adj1" fmla="val 5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5552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9039C-E58D-4E87-A712-FE20A45FAD5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BAFA5B9-B0B0-4398-8A4B-B17349BBB05A}"/>
              </a:ext>
            </a:extLst>
          </p:cNvPr>
          <p:cNvPicPr>
            <a:picLocks noGrp="1" noChangeAspect="1"/>
          </p:cNvPicPr>
          <p:nvPr>
            <p:ph idx="1"/>
          </p:nvPr>
        </p:nvPicPr>
        <p:blipFill>
          <a:blip r:embed="rId3"/>
          <a:stretch>
            <a:fillRect/>
          </a:stretch>
        </p:blipFill>
        <p:spPr>
          <a:xfrm>
            <a:off x="209210" y="151603"/>
            <a:ext cx="4130870" cy="3551993"/>
          </a:xfrm>
          <a:prstGeom prst="rect">
            <a:avLst/>
          </a:prstGeom>
        </p:spPr>
      </p:pic>
      <p:pic>
        <p:nvPicPr>
          <p:cNvPr id="5" name="Picture 4">
            <a:extLst>
              <a:ext uri="{FF2B5EF4-FFF2-40B4-BE49-F238E27FC236}">
                <a16:creationId xmlns:a16="http://schemas.microsoft.com/office/drawing/2014/main" id="{B288CEBE-7BB9-4180-8516-6EF23FD80474}"/>
              </a:ext>
            </a:extLst>
          </p:cNvPr>
          <p:cNvPicPr>
            <a:picLocks noChangeAspect="1"/>
          </p:cNvPicPr>
          <p:nvPr/>
        </p:nvPicPr>
        <p:blipFill>
          <a:blip r:embed="rId4"/>
          <a:stretch>
            <a:fillRect/>
          </a:stretch>
        </p:blipFill>
        <p:spPr>
          <a:xfrm>
            <a:off x="4494156" y="151603"/>
            <a:ext cx="4340744" cy="3551993"/>
          </a:xfrm>
          <a:prstGeom prst="rect">
            <a:avLst/>
          </a:prstGeom>
        </p:spPr>
      </p:pic>
      <p:pic>
        <p:nvPicPr>
          <p:cNvPr id="6" name="Picture 5">
            <a:extLst>
              <a:ext uri="{FF2B5EF4-FFF2-40B4-BE49-F238E27FC236}">
                <a16:creationId xmlns:a16="http://schemas.microsoft.com/office/drawing/2014/main" id="{3E4686F7-0EF9-4B98-81E7-57FFD5A95EDD}"/>
              </a:ext>
            </a:extLst>
          </p:cNvPr>
          <p:cNvPicPr>
            <a:picLocks noChangeAspect="1"/>
          </p:cNvPicPr>
          <p:nvPr/>
        </p:nvPicPr>
        <p:blipFill>
          <a:blip r:embed="rId5"/>
          <a:stretch>
            <a:fillRect/>
          </a:stretch>
        </p:blipFill>
        <p:spPr>
          <a:xfrm>
            <a:off x="947737" y="3788975"/>
            <a:ext cx="7248525" cy="2038350"/>
          </a:xfrm>
          <a:prstGeom prst="rect">
            <a:avLst/>
          </a:prstGeom>
        </p:spPr>
      </p:pic>
      <p:sp>
        <p:nvSpPr>
          <p:cNvPr id="7" name="TextBox 6">
            <a:extLst>
              <a:ext uri="{FF2B5EF4-FFF2-40B4-BE49-F238E27FC236}">
                <a16:creationId xmlns:a16="http://schemas.microsoft.com/office/drawing/2014/main" id="{84AC6268-1EFE-426F-B9E1-2FC420CDDA75}"/>
              </a:ext>
            </a:extLst>
          </p:cNvPr>
          <p:cNvSpPr txBox="1"/>
          <p:nvPr/>
        </p:nvSpPr>
        <p:spPr>
          <a:xfrm>
            <a:off x="0" y="5743968"/>
            <a:ext cx="9144000" cy="923330"/>
          </a:xfrm>
          <a:prstGeom prst="rect">
            <a:avLst/>
          </a:prstGeom>
          <a:solidFill>
            <a:srgbClr val="F6A220"/>
          </a:solidFill>
        </p:spPr>
        <p:txBody>
          <a:bodyPr wrap="square" rtlCol="0">
            <a:spAutoFit/>
          </a:bodyPr>
          <a:lstStyle/>
          <a:p>
            <a:pPr algn="ctr"/>
            <a:r>
              <a:rPr lang="en-US" sz="5400" dirty="0">
                <a:solidFill>
                  <a:schemeClr val="bg1"/>
                </a:solidFill>
                <a:latin typeface="Rockwell" charset="0"/>
                <a:ea typeface="Rockwell" charset="0"/>
                <a:cs typeface="Rockwell" charset="0"/>
              </a:rPr>
              <a:t>Resource Overview</a:t>
            </a:r>
          </a:p>
        </p:txBody>
      </p:sp>
    </p:spTree>
    <p:extLst>
      <p:ext uri="{BB962C8B-B14F-4D97-AF65-F5344CB8AC3E}">
        <p14:creationId xmlns:p14="http://schemas.microsoft.com/office/powerpoint/2010/main" val="377153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CD77D6B-AF24-4A31-B02A-E335767041DE}"/>
              </a:ext>
            </a:extLst>
          </p:cNvPr>
          <p:cNvPicPr>
            <a:picLocks noGrp="1" noChangeAspect="1"/>
          </p:cNvPicPr>
          <p:nvPr>
            <p:ph idx="1"/>
          </p:nvPr>
        </p:nvPicPr>
        <p:blipFill>
          <a:blip r:embed="rId3"/>
          <a:stretch>
            <a:fillRect/>
          </a:stretch>
        </p:blipFill>
        <p:spPr>
          <a:xfrm>
            <a:off x="326607" y="-10250"/>
            <a:ext cx="8686092" cy="6868250"/>
          </a:xfrm>
          <a:prstGeom prst="rect">
            <a:avLst/>
          </a:prstGeom>
        </p:spPr>
      </p:pic>
      <p:sp>
        <p:nvSpPr>
          <p:cNvPr id="4" name="Frame 3"/>
          <p:cNvSpPr/>
          <p:nvPr/>
        </p:nvSpPr>
        <p:spPr>
          <a:xfrm>
            <a:off x="6171091" y="1979720"/>
            <a:ext cx="2209800" cy="381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6B820CE3-3086-48C9-B0DF-549EF184FAF2}"/>
              </a:ext>
            </a:extLst>
          </p:cNvPr>
          <p:cNvSpPr txBox="1"/>
          <p:nvPr/>
        </p:nvSpPr>
        <p:spPr>
          <a:xfrm>
            <a:off x="5180299" y="1610388"/>
            <a:ext cx="1563594" cy="369332"/>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38BA785C-7EED-4CA2-A7CF-B4BEDF9766FB}"/>
              </a:ext>
            </a:extLst>
          </p:cNvPr>
          <p:cNvSpPr txBox="1"/>
          <p:nvPr/>
        </p:nvSpPr>
        <p:spPr>
          <a:xfrm>
            <a:off x="3755254" y="646199"/>
            <a:ext cx="3520737" cy="923330"/>
          </a:xfrm>
          <a:prstGeom prst="rect">
            <a:avLst/>
          </a:prstGeom>
          <a:solidFill>
            <a:schemeClr val="bg1"/>
          </a:solidFill>
          <a:ln w="57150">
            <a:solidFill>
              <a:srgbClr val="00B050"/>
            </a:solidFill>
          </a:ln>
        </p:spPr>
        <p:txBody>
          <a:bodyPr wrap="square" rtlCol="0">
            <a:spAutoFit/>
          </a:bodyPr>
          <a:lstStyle/>
          <a:p>
            <a:r>
              <a:rPr lang="en-US" dirty="0"/>
              <a:t>"Model how to use the resource.“</a:t>
            </a:r>
          </a:p>
          <a:p>
            <a:r>
              <a:rPr lang="en-US" dirty="0"/>
              <a:t>		- Early  Bird</a:t>
            </a:r>
          </a:p>
          <a:p>
            <a:endParaRPr lang="en-US" dirty="0"/>
          </a:p>
        </p:txBody>
      </p:sp>
    </p:spTree>
    <p:extLst>
      <p:ext uri="{BB962C8B-B14F-4D97-AF65-F5344CB8AC3E}">
        <p14:creationId xmlns:p14="http://schemas.microsoft.com/office/powerpoint/2010/main" val="470402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A276653-FFE3-41B0-99BF-D5F9DC38F4E3}"/>
              </a:ext>
            </a:extLst>
          </p:cNvPr>
          <p:cNvPicPr>
            <a:picLocks noChangeAspect="1"/>
          </p:cNvPicPr>
          <p:nvPr/>
        </p:nvPicPr>
        <p:blipFill>
          <a:blip r:embed="rId3"/>
          <a:stretch>
            <a:fillRect/>
          </a:stretch>
        </p:blipFill>
        <p:spPr>
          <a:xfrm>
            <a:off x="6897051" y="3363491"/>
            <a:ext cx="1789748" cy="1986856"/>
          </a:xfrm>
          <a:prstGeom prst="rect">
            <a:avLst/>
          </a:prstGeom>
        </p:spPr>
      </p:pic>
      <p:sp>
        <p:nvSpPr>
          <p:cNvPr id="3" name="Content Placeholder 2"/>
          <p:cNvSpPr>
            <a:spLocks noGrp="1"/>
          </p:cNvSpPr>
          <p:nvPr>
            <p:ph idx="1"/>
          </p:nvPr>
        </p:nvSpPr>
        <p:spPr>
          <a:xfrm>
            <a:off x="457200" y="352224"/>
            <a:ext cx="8229600" cy="3711352"/>
          </a:xfrm>
        </p:spPr>
        <p:txBody>
          <a:bodyPr>
            <a:normAutofit fontScale="92500"/>
          </a:bodyPr>
          <a:lstStyle/>
          <a:p>
            <a:r>
              <a:rPr lang="en-US" b="1" dirty="0"/>
              <a:t>Test</a:t>
            </a:r>
            <a:r>
              <a:rPr lang="en-US" dirty="0"/>
              <a:t> the resource before you use it with students</a:t>
            </a:r>
          </a:p>
          <a:p>
            <a:r>
              <a:rPr lang="en-US" dirty="0"/>
              <a:t>Use the resources in a </a:t>
            </a:r>
            <a:r>
              <a:rPr lang="en-US" b="1" dirty="0"/>
              <a:t>whole group</a:t>
            </a:r>
            <a:r>
              <a:rPr lang="en-US" dirty="0"/>
              <a:t> </a:t>
            </a:r>
          </a:p>
          <a:p>
            <a:r>
              <a:rPr lang="en-US" b="1" dirty="0"/>
              <a:t>Model</a:t>
            </a:r>
            <a:r>
              <a:rPr lang="en-US" dirty="0"/>
              <a:t> the use of the technology </a:t>
            </a:r>
          </a:p>
          <a:p>
            <a:r>
              <a:rPr lang="en-US" b="1" dirty="0"/>
              <a:t>Check out </a:t>
            </a:r>
            <a:r>
              <a:rPr lang="en-US" dirty="0"/>
              <a:t>the </a:t>
            </a:r>
            <a:r>
              <a:rPr lang="en-US" b="1" dirty="0">
                <a:hlinkClick r:id="rId4"/>
              </a:rPr>
              <a:t>INFOhio Best Practices for Reading Online</a:t>
            </a:r>
            <a:r>
              <a:rPr lang="en-US" dirty="0"/>
              <a:t> </a:t>
            </a:r>
          </a:p>
          <a:p>
            <a:r>
              <a:rPr lang="en-US" b="1" dirty="0"/>
              <a:t>Share the resources with parents </a:t>
            </a:r>
            <a:r>
              <a:rPr lang="en-US" dirty="0"/>
              <a:t>using </a:t>
            </a:r>
            <a:r>
              <a:rPr lang="en-US" b="1" dirty="0">
                <a:hlinkClick r:id="rId5"/>
              </a:rPr>
              <a:t>this handout</a:t>
            </a:r>
            <a:r>
              <a:rPr lang="en-US" dirty="0"/>
              <a:t> </a:t>
            </a:r>
          </a:p>
          <a:p>
            <a:pPr marL="0" indent="0">
              <a:buNone/>
            </a:pPr>
            <a:endParaRPr lang="en-US" dirty="0"/>
          </a:p>
        </p:txBody>
      </p:sp>
      <p:sp>
        <p:nvSpPr>
          <p:cNvPr id="5" name="TextBox 4">
            <a:extLst>
              <a:ext uri="{FF2B5EF4-FFF2-40B4-BE49-F238E27FC236}">
                <a16:creationId xmlns:a16="http://schemas.microsoft.com/office/drawing/2014/main" id="{A3552CB7-3B3D-4C13-BFF9-A0ED6DF51FFE}"/>
              </a:ext>
            </a:extLst>
          </p:cNvPr>
          <p:cNvSpPr txBox="1"/>
          <p:nvPr/>
        </p:nvSpPr>
        <p:spPr>
          <a:xfrm>
            <a:off x="0" y="5381723"/>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Educator Tips</a:t>
            </a:r>
          </a:p>
        </p:txBody>
      </p:sp>
      <p:sp>
        <p:nvSpPr>
          <p:cNvPr id="7" name="Rounded Rectangular Callout 6"/>
          <p:cNvSpPr/>
          <p:nvPr/>
        </p:nvSpPr>
        <p:spPr>
          <a:xfrm flipH="1">
            <a:off x="3034785" y="3776769"/>
            <a:ext cx="3074429" cy="873492"/>
          </a:xfrm>
          <a:prstGeom prst="wedgeRoundRectCallout">
            <a:avLst>
              <a:gd name="adj1" fmla="val -75658"/>
              <a:gd name="adj2" fmla="val -3495"/>
              <a:gd name="adj3" fmla="val 16667"/>
            </a:avLst>
          </a:prstGeom>
          <a:solidFill>
            <a:srgbClr val="FFF293">
              <a:alpha val="25000"/>
            </a:srgbClr>
          </a:solidFill>
          <a:ln w="38100">
            <a:solidFill>
              <a:srgbClr val="009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You can find more tips on the Early Learning Portal!</a:t>
            </a:r>
          </a:p>
        </p:txBody>
      </p:sp>
    </p:spTree>
    <p:extLst>
      <p:ext uri="{BB962C8B-B14F-4D97-AF65-F5344CB8AC3E}">
        <p14:creationId xmlns:p14="http://schemas.microsoft.com/office/powerpoint/2010/main" val="14750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00027"/>
            <a:ext cx="8906161" cy="590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D413EDA3-DA8D-4456-A325-32D1CB169600}"/>
              </a:ext>
            </a:extLst>
          </p:cNvPr>
          <p:cNvSpPr txBox="1"/>
          <p:nvPr/>
        </p:nvSpPr>
        <p:spPr>
          <a:xfrm>
            <a:off x="0" y="5412727"/>
            <a:ext cx="9144000" cy="769441"/>
          </a:xfrm>
          <a:prstGeom prst="rect">
            <a:avLst/>
          </a:prstGeom>
          <a:solidFill>
            <a:srgbClr val="F6A220"/>
          </a:solidFill>
        </p:spPr>
        <p:txBody>
          <a:bodyPr wrap="square" rtlCol="0">
            <a:spAutoFit/>
          </a:bodyPr>
          <a:lstStyle/>
          <a:p>
            <a:pPr algn="ctr"/>
            <a:r>
              <a:rPr lang="en-US" sz="4400" dirty="0">
                <a:solidFill>
                  <a:schemeClr val="bg1"/>
                </a:solidFill>
                <a:latin typeface="Rockwell" charset="0"/>
                <a:ea typeface="Rockwell" charset="0"/>
                <a:cs typeface="Rockwell" charset="0"/>
              </a:rPr>
              <a:t>Best Practices for Reading Online</a:t>
            </a:r>
          </a:p>
        </p:txBody>
      </p:sp>
    </p:spTree>
    <p:extLst>
      <p:ext uri="{BB962C8B-B14F-4D97-AF65-F5344CB8AC3E}">
        <p14:creationId xmlns:p14="http://schemas.microsoft.com/office/powerpoint/2010/main" val="349347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64F24B59-977A-4DC3-873E-252BE3A1390A}"/>
              </a:ext>
            </a:extLst>
          </p:cNvPr>
          <p:cNvPicPr>
            <a:picLocks noGrp="1" noChangeAspect="1"/>
          </p:cNvPicPr>
          <p:nvPr>
            <p:ph idx="1"/>
          </p:nvPr>
        </p:nvPicPr>
        <p:blipFill>
          <a:blip r:embed="rId3"/>
          <a:stretch>
            <a:fillRect/>
          </a:stretch>
        </p:blipFill>
        <p:spPr>
          <a:xfrm>
            <a:off x="0" y="0"/>
            <a:ext cx="9291571" cy="6310435"/>
          </a:xfrm>
          <a:prstGeom prst="rect">
            <a:avLst/>
          </a:prstGeom>
        </p:spPr>
      </p:pic>
      <p:sp>
        <p:nvSpPr>
          <p:cNvPr id="5" name="Frame 4">
            <a:extLst>
              <a:ext uri="{FF2B5EF4-FFF2-40B4-BE49-F238E27FC236}">
                <a16:creationId xmlns:a16="http://schemas.microsoft.com/office/drawing/2014/main" id="{CE2BB728-EB63-4701-B91A-747E5EC23733}"/>
              </a:ext>
            </a:extLst>
          </p:cNvPr>
          <p:cNvSpPr/>
          <p:nvPr/>
        </p:nvSpPr>
        <p:spPr>
          <a:xfrm>
            <a:off x="0" y="3429000"/>
            <a:ext cx="2280062" cy="2233046"/>
          </a:xfrm>
          <a:prstGeom prst="frame">
            <a:avLst>
              <a:gd name="adj1" fmla="val 70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E04415C5-D196-446A-9681-441BDB98AD5C}"/>
              </a:ext>
            </a:extLst>
          </p:cNvPr>
          <p:cNvSpPr txBox="1"/>
          <p:nvPr/>
        </p:nvSpPr>
        <p:spPr>
          <a:xfrm>
            <a:off x="0" y="5842337"/>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www.infohio.org</a:t>
            </a:r>
          </a:p>
        </p:txBody>
      </p:sp>
    </p:spTree>
    <p:extLst>
      <p:ext uri="{BB962C8B-B14F-4D97-AF65-F5344CB8AC3E}">
        <p14:creationId xmlns:p14="http://schemas.microsoft.com/office/powerpoint/2010/main" val="258631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4D1B33-6010-4513-9E26-5F6D7E8E4827}"/>
              </a:ext>
            </a:extLst>
          </p:cNvPr>
          <p:cNvPicPr>
            <a:picLocks noChangeAspect="1"/>
          </p:cNvPicPr>
          <p:nvPr/>
        </p:nvPicPr>
        <p:blipFill>
          <a:blip r:embed="rId3"/>
          <a:stretch>
            <a:fillRect/>
          </a:stretch>
        </p:blipFill>
        <p:spPr>
          <a:xfrm rot="405403">
            <a:off x="4563121" y="833890"/>
            <a:ext cx="3770004" cy="4853965"/>
          </a:xfrm>
          <a:prstGeom prst="rect">
            <a:avLst/>
          </a:prstGeom>
        </p:spPr>
      </p:pic>
      <p:pic>
        <p:nvPicPr>
          <p:cNvPr id="8" name="Content Placeholder 7">
            <a:extLst>
              <a:ext uri="{FF2B5EF4-FFF2-40B4-BE49-F238E27FC236}">
                <a16:creationId xmlns:a16="http://schemas.microsoft.com/office/drawing/2014/main" id="{7908C942-7D59-4B87-99ED-180BB930357D}"/>
              </a:ext>
            </a:extLst>
          </p:cNvPr>
          <p:cNvPicPr>
            <a:picLocks noGrp="1" noChangeAspect="1"/>
          </p:cNvPicPr>
          <p:nvPr>
            <p:ph idx="1"/>
          </p:nvPr>
        </p:nvPicPr>
        <p:blipFill>
          <a:blip r:embed="rId4"/>
          <a:stretch>
            <a:fillRect/>
          </a:stretch>
        </p:blipFill>
        <p:spPr>
          <a:xfrm rot="21120987">
            <a:off x="772589" y="685530"/>
            <a:ext cx="3759626" cy="4803967"/>
          </a:xfrm>
          <a:prstGeom prst="rect">
            <a:avLst/>
          </a:prstGeom>
        </p:spPr>
      </p:pic>
      <p:sp>
        <p:nvSpPr>
          <p:cNvPr id="9" name="TextBox 8">
            <a:extLst>
              <a:ext uri="{FF2B5EF4-FFF2-40B4-BE49-F238E27FC236}">
                <a16:creationId xmlns:a16="http://schemas.microsoft.com/office/drawing/2014/main" id="{7F2C96F5-6DE6-4960-A9A0-AB7B11E0C5E3}"/>
              </a:ext>
            </a:extLst>
          </p:cNvPr>
          <p:cNvSpPr txBox="1"/>
          <p:nvPr/>
        </p:nvSpPr>
        <p:spPr>
          <a:xfrm>
            <a:off x="0" y="5617882"/>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Parent Handout</a:t>
            </a:r>
          </a:p>
        </p:txBody>
      </p:sp>
    </p:spTree>
    <p:extLst>
      <p:ext uri="{BB962C8B-B14F-4D97-AF65-F5344CB8AC3E}">
        <p14:creationId xmlns:p14="http://schemas.microsoft.com/office/powerpoint/2010/main" val="292904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80E7CD3-95E5-43F5-9A42-BF8475C2E935}"/>
              </a:ext>
            </a:extLst>
          </p:cNvPr>
          <p:cNvPicPr>
            <a:picLocks noGrp="1" noChangeAspect="1"/>
          </p:cNvPicPr>
          <p:nvPr>
            <p:ph idx="1"/>
          </p:nvPr>
        </p:nvPicPr>
        <p:blipFill>
          <a:blip r:embed="rId3"/>
          <a:stretch>
            <a:fillRect/>
          </a:stretch>
        </p:blipFill>
        <p:spPr>
          <a:xfrm>
            <a:off x="61982" y="0"/>
            <a:ext cx="9020036" cy="6759119"/>
          </a:xfrm>
          <a:prstGeom prst="rect">
            <a:avLst/>
          </a:prstGeom>
        </p:spPr>
      </p:pic>
      <p:sp>
        <p:nvSpPr>
          <p:cNvPr id="4" name="Frame 3"/>
          <p:cNvSpPr/>
          <p:nvPr/>
        </p:nvSpPr>
        <p:spPr>
          <a:xfrm>
            <a:off x="990600" y="2305975"/>
            <a:ext cx="7162800" cy="3810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5361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599" y="682630"/>
            <a:ext cx="9601200" cy="423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988D780-2DE4-4CF3-808E-2605CA3E7D46}"/>
              </a:ext>
            </a:extLst>
          </p:cNvPr>
          <p:cNvSpPr txBox="1"/>
          <p:nvPr/>
        </p:nvSpPr>
        <p:spPr>
          <a:xfrm>
            <a:off x="0" y="5617882"/>
            <a:ext cx="9144000" cy="861774"/>
          </a:xfrm>
          <a:prstGeom prst="rect">
            <a:avLst/>
          </a:prstGeom>
          <a:solidFill>
            <a:srgbClr val="F6A220"/>
          </a:solidFill>
        </p:spPr>
        <p:txBody>
          <a:bodyPr wrap="square" rtlCol="0">
            <a:spAutoFit/>
          </a:bodyPr>
          <a:lstStyle/>
          <a:p>
            <a:pPr algn="ctr"/>
            <a:r>
              <a:rPr lang="en-US" sz="5000" dirty="0">
                <a:solidFill>
                  <a:schemeClr val="bg1"/>
                </a:solidFill>
                <a:latin typeface="Rockwell" charset="0"/>
                <a:ea typeface="Rockwell" charset="0"/>
                <a:cs typeface="Rockwell" charset="0"/>
              </a:rPr>
              <a:t>Ohio Early Learning Standards</a:t>
            </a:r>
          </a:p>
        </p:txBody>
      </p:sp>
    </p:spTree>
    <p:extLst>
      <p:ext uri="{BB962C8B-B14F-4D97-AF65-F5344CB8AC3E}">
        <p14:creationId xmlns:p14="http://schemas.microsoft.com/office/powerpoint/2010/main" val="3100287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 y="272959"/>
            <a:ext cx="6445250" cy="408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59" y="3094137"/>
            <a:ext cx="6235381" cy="252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988D780-2DE4-4CF3-808E-2605CA3E7D46}"/>
              </a:ext>
            </a:extLst>
          </p:cNvPr>
          <p:cNvSpPr txBox="1"/>
          <p:nvPr/>
        </p:nvSpPr>
        <p:spPr>
          <a:xfrm>
            <a:off x="0" y="5617881"/>
            <a:ext cx="9144000" cy="830997"/>
          </a:xfrm>
          <a:prstGeom prst="rect">
            <a:avLst/>
          </a:prstGeom>
          <a:solidFill>
            <a:srgbClr val="F6A220"/>
          </a:solidFill>
        </p:spPr>
        <p:txBody>
          <a:bodyPr wrap="square" rtlCol="0">
            <a:spAutoFit/>
          </a:bodyPr>
          <a:lstStyle/>
          <a:p>
            <a:pPr algn="ctr"/>
            <a:r>
              <a:rPr lang="en-US" sz="2400" b="1" dirty="0">
                <a:solidFill>
                  <a:schemeClr val="bg1"/>
                </a:solidFill>
                <a:latin typeface="Cambria" panose="02040503050406030204" pitchFamily="18" charset="0"/>
              </a:rPr>
              <a:t>Standard:  Communicate about past events and anticipate what comes next during familiar routines and experiences. </a:t>
            </a:r>
          </a:p>
        </p:txBody>
      </p:sp>
    </p:spTree>
    <p:extLst>
      <p:ext uri="{BB962C8B-B14F-4D97-AF65-F5344CB8AC3E}">
        <p14:creationId xmlns:p14="http://schemas.microsoft.com/office/powerpoint/2010/main" val="4266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A48B566-85FB-412F-B2E5-F0F9B279D0E7}"/>
              </a:ext>
            </a:extLst>
          </p:cNvPr>
          <p:cNvPicPr>
            <a:picLocks noChangeAspect="1"/>
          </p:cNvPicPr>
          <p:nvPr/>
        </p:nvPicPr>
        <p:blipFill>
          <a:blip r:embed="rId3"/>
          <a:stretch>
            <a:fillRect/>
          </a:stretch>
        </p:blipFill>
        <p:spPr>
          <a:xfrm>
            <a:off x="372749" y="0"/>
            <a:ext cx="8314051" cy="6858000"/>
          </a:xfrm>
          <a:prstGeom prst="rect">
            <a:avLst/>
          </a:prstGeom>
        </p:spPr>
      </p:pic>
      <p:sp>
        <p:nvSpPr>
          <p:cNvPr id="6" name="TextBox 5">
            <a:extLst>
              <a:ext uri="{FF2B5EF4-FFF2-40B4-BE49-F238E27FC236}">
                <a16:creationId xmlns:a16="http://schemas.microsoft.com/office/drawing/2014/main" id="{5DB8C430-2861-4C8B-A7B1-664B516C31DD}"/>
              </a:ext>
            </a:extLst>
          </p:cNvPr>
          <p:cNvSpPr txBox="1"/>
          <p:nvPr/>
        </p:nvSpPr>
        <p:spPr>
          <a:xfrm>
            <a:off x="3755254" y="646199"/>
            <a:ext cx="3520737" cy="923330"/>
          </a:xfrm>
          <a:prstGeom prst="rect">
            <a:avLst/>
          </a:prstGeom>
          <a:solidFill>
            <a:schemeClr val="bg1"/>
          </a:solidFill>
          <a:ln w="57150">
            <a:solidFill>
              <a:srgbClr val="00B050"/>
            </a:solidFill>
          </a:ln>
        </p:spPr>
        <p:txBody>
          <a:bodyPr wrap="square" rtlCol="0">
            <a:spAutoFit/>
          </a:bodyPr>
          <a:lstStyle/>
          <a:p>
            <a:r>
              <a:rPr lang="en-US" dirty="0"/>
              <a:t>"Use the resources with a whole group of students."- Early Bird</a:t>
            </a:r>
          </a:p>
          <a:p>
            <a:endParaRPr lang="en-US" dirty="0"/>
          </a:p>
        </p:txBody>
      </p:sp>
      <p:sp>
        <p:nvSpPr>
          <p:cNvPr id="7" name="Frame 6">
            <a:extLst>
              <a:ext uri="{FF2B5EF4-FFF2-40B4-BE49-F238E27FC236}">
                <a16:creationId xmlns:a16="http://schemas.microsoft.com/office/drawing/2014/main" id="{F4F668BA-A2DA-48EB-AC07-2EE5225D38E8}"/>
              </a:ext>
            </a:extLst>
          </p:cNvPr>
          <p:cNvSpPr/>
          <p:nvPr/>
        </p:nvSpPr>
        <p:spPr>
          <a:xfrm>
            <a:off x="136398" y="3584290"/>
            <a:ext cx="4632960" cy="1938528"/>
          </a:xfrm>
          <a:prstGeom prst="frame">
            <a:avLst>
              <a:gd name="adj1" fmla="val 5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1499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0702"/>
            <a:ext cx="5029200" cy="200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01" y="2283055"/>
            <a:ext cx="9626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900D28F1-C566-45B8-9CFA-A3870C1CFAC4}"/>
              </a:ext>
            </a:extLst>
          </p:cNvPr>
          <p:cNvSpPr txBox="1"/>
          <p:nvPr/>
        </p:nvSpPr>
        <p:spPr>
          <a:xfrm>
            <a:off x="5113538" y="733857"/>
            <a:ext cx="3831242" cy="1200329"/>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Tahoma" charset="0"/>
                <a:ea typeface="Tahoma" charset="0"/>
                <a:cs typeface="Tahoma" charset="0"/>
              </a:rPr>
              <a:t>Touches several standards</a:t>
            </a:r>
          </a:p>
          <a:p>
            <a:pPr marL="285750" indent="-285750">
              <a:buFont typeface="Arial" panose="020B0604020202020204" pitchFamily="34" charset="0"/>
              <a:buChar char="•"/>
            </a:pPr>
            <a:r>
              <a:rPr lang="en-US" dirty="0">
                <a:latin typeface="Tahoma" charset="0"/>
                <a:ea typeface="Tahoma" charset="0"/>
                <a:cs typeface="Tahoma" charset="0"/>
              </a:rPr>
              <a:t>Available as an app or website</a:t>
            </a:r>
          </a:p>
          <a:p>
            <a:pPr marL="285750" indent="-285750">
              <a:buFont typeface="Arial" panose="020B0604020202020204" pitchFamily="34" charset="0"/>
              <a:buChar char="•"/>
            </a:pPr>
            <a:r>
              <a:rPr lang="en-US" dirty="0">
                <a:latin typeface="Tahoma" charset="0"/>
                <a:ea typeface="Tahoma" charset="0"/>
                <a:cs typeface="Tahoma" charset="0"/>
              </a:rPr>
              <a:t>Fun for kids and adults</a:t>
            </a:r>
          </a:p>
          <a:p>
            <a:pPr marL="285750" indent="-285750">
              <a:buFont typeface="Arial" panose="020B0604020202020204" pitchFamily="34" charset="0"/>
              <a:buChar char="•"/>
            </a:pPr>
            <a:r>
              <a:rPr lang="en-US" dirty="0">
                <a:latin typeface="Tahoma" charset="0"/>
                <a:ea typeface="Tahoma" charset="0"/>
                <a:cs typeface="Tahoma" charset="0"/>
              </a:rPr>
              <a:t>Works for classrooms or at home</a:t>
            </a:r>
          </a:p>
        </p:txBody>
      </p:sp>
      <p:sp>
        <p:nvSpPr>
          <p:cNvPr id="7" name="TextBox 6">
            <a:extLst>
              <a:ext uri="{FF2B5EF4-FFF2-40B4-BE49-F238E27FC236}">
                <a16:creationId xmlns:a16="http://schemas.microsoft.com/office/drawing/2014/main" id="{7A4AA210-F1C4-4C85-BC87-B39BADFE3B47}"/>
              </a:ext>
            </a:extLst>
          </p:cNvPr>
          <p:cNvSpPr txBox="1"/>
          <p:nvPr/>
        </p:nvSpPr>
        <p:spPr>
          <a:xfrm>
            <a:off x="0" y="5743968"/>
            <a:ext cx="9144000" cy="923330"/>
          </a:xfrm>
          <a:prstGeom prst="rect">
            <a:avLst/>
          </a:prstGeom>
          <a:solidFill>
            <a:srgbClr val="F6A220"/>
          </a:solidFill>
        </p:spPr>
        <p:txBody>
          <a:bodyPr wrap="square" rtlCol="0">
            <a:spAutoFit/>
          </a:bodyPr>
          <a:lstStyle/>
          <a:p>
            <a:pPr algn="ctr"/>
            <a:r>
              <a:rPr lang="en-US" sz="5400" dirty="0">
                <a:solidFill>
                  <a:schemeClr val="bg1"/>
                </a:solidFill>
                <a:latin typeface="Rockwell" charset="0"/>
                <a:ea typeface="Rockwell" charset="0"/>
                <a:cs typeface="Rockwell" charset="0"/>
              </a:rPr>
              <a:t>Resource Overview</a:t>
            </a:r>
          </a:p>
        </p:txBody>
      </p:sp>
    </p:spTree>
    <p:extLst>
      <p:ext uri="{BB962C8B-B14F-4D97-AF65-F5344CB8AC3E}">
        <p14:creationId xmlns:p14="http://schemas.microsoft.com/office/powerpoint/2010/main" val="3604381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A48B566-85FB-412F-B2E5-F0F9B279D0E7}"/>
              </a:ext>
            </a:extLst>
          </p:cNvPr>
          <p:cNvPicPr>
            <a:picLocks noChangeAspect="1"/>
          </p:cNvPicPr>
          <p:nvPr/>
        </p:nvPicPr>
        <p:blipFill>
          <a:blip r:embed="rId3"/>
          <a:stretch>
            <a:fillRect/>
          </a:stretch>
        </p:blipFill>
        <p:spPr>
          <a:xfrm>
            <a:off x="368063" y="180975"/>
            <a:ext cx="8314051" cy="6858000"/>
          </a:xfrm>
          <a:prstGeom prst="rect">
            <a:avLst/>
          </a:prstGeom>
        </p:spPr>
      </p:pic>
      <p:sp>
        <p:nvSpPr>
          <p:cNvPr id="6" name="TextBox 5">
            <a:extLst>
              <a:ext uri="{FF2B5EF4-FFF2-40B4-BE49-F238E27FC236}">
                <a16:creationId xmlns:a16="http://schemas.microsoft.com/office/drawing/2014/main" id="{5DB8C430-2861-4C8B-A7B1-664B516C31DD}"/>
              </a:ext>
            </a:extLst>
          </p:cNvPr>
          <p:cNvSpPr txBox="1"/>
          <p:nvPr/>
        </p:nvSpPr>
        <p:spPr>
          <a:xfrm>
            <a:off x="3755254" y="646199"/>
            <a:ext cx="3520737" cy="923330"/>
          </a:xfrm>
          <a:prstGeom prst="rect">
            <a:avLst/>
          </a:prstGeom>
          <a:solidFill>
            <a:schemeClr val="bg1"/>
          </a:solidFill>
          <a:ln w="57150">
            <a:solidFill>
              <a:srgbClr val="00B050"/>
            </a:solidFill>
          </a:ln>
        </p:spPr>
        <p:txBody>
          <a:bodyPr wrap="square" rtlCol="0">
            <a:spAutoFit/>
          </a:bodyPr>
          <a:lstStyle/>
          <a:p>
            <a:r>
              <a:rPr lang="en-US" dirty="0"/>
              <a:t>"Use the resources with a whole group of students."- Early Bird</a:t>
            </a:r>
          </a:p>
          <a:p>
            <a:endParaRPr lang="en-US" dirty="0"/>
          </a:p>
        </p:txBody>
      </p:sp>
      <p:sp>
        <p:nvSpPr>
          <p:cNvPr id="7" name="Frame 6">
            <a:extLst>
              <a:ext uri="{FF2B5EF4-FFF2-40B4-BE49-F238E27FC236}">
                <a16:creationId xmlns:a16="http://schemas.microsoft.com/office/drawing/2014/main" id="{F4F668BA-A2DA-48EB-AC07-2EE5225D38E8}"/>
              </a:ext>
            </a:extLst>
          </p:cNvPr>
          <p:cNvSpPr/>
          <p:nvPr/>
        </p:nvSpPr>
        <p:spPr>
          <a:xfrm>
            <a:off x="182118" y="2268474"/>
            <a:ext cx="8584692" cy="1938528"/>
          </a:xfrm>
          <a:prstGeom prst="frame">
            <a:avLst>
              <a:gd name="adj1" fmla="val 55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1545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8F85A8-6A30-4374-BF96-A53795604926}"/>
              </a:ext>
            </a:extLst>
          </p:cNvPr>
          <p:cNvSpPr txBox="1"/>
          <p:nvPr/>
        </p:nvSpPr>
        <p:spPr>
          <a:xfrm>
            <a:off x="0" y="5934670"/>
            <a:ext cx="9144000" cy="923330"/>
          </a:xfrm>
          <a:prstGeom prst="rect">
            <a:avLst/>
          </a:prstGeom>
          <a:solidFill>
            <a:srgbClr val="F6A220"/>
          </a:solidFill>
        </p:spPr>
        <p:txBody>
          <a:bodyPr wrap="square" rtlCol="0">
            <a:spAutoFit/>
          </a:bodyPr>
          <a:lstStyle/>
          <a:p>
            <a:pPr algn="ctr"/>
            <a:r>
              <a:rPr lang="en-US" sz="5400" dirty="0">
                <a:solidFill>
                  <a:schemeClr val="bg1"/>
                </a:solidFill>
                <a:latin typeface="Rockwell" charset="0"/>
                <a:ea typeface="Rockwell" charset="0"/>
                <a:cs typeface="Rockwell" charset="0"/>
              </a:rPr>
              <a:t>Resource Overview</a:t>
            </a:r>
          </a:p>
        </p:txBody>
      </p:sp>
      <p:pic>
        <p:nvPicPr>
          <p:cNvPr id="6" name="Picture 5">
            <a:extLst>
              <a:ext uri="{FF2B5EF4-FFF2-40B4-BE49-F238E27FC236}">
                <a16:creationId xmlns:a16="http://schemas.microsoft.com/office/drawing/2014/main" id="{FBDA2596-C73F-42EE-8194-98F178E1F787}"/>
              </a:ext>
            </a:extLst>
          </p:cNvPr>
          <p:cNvPicPr>
            <a:picLocks noChangeAspect="1"/>
          </p:cNvPicPr>
          <p:nvPr/>
        </p:nvPicPr>
        <p:blipFill>
          <a:blip r:embed="rId3"/>
          <a:stretch>
            <a:fillRect/>
          </a:stretch>
        </p:blipFill>
        <p:spPr>
          <a:xfrm>
            <a:off x="0" y="827020"/>
            <a:ext cx="9144000" cy="5203960"/>
          </a:xfrm>
          <a:prstGeom prst="rect">
            <a:avLst/>
          </a:prstGeom>
        </p:spPr>
      </p:pic>
    </p:spTree>
    <p:extLst>
      <p:ext uri="{BB962C8B-B14F-4D97-AF65-F5344CB8AC3E}">
        <p14:creationId xmlns:p14="http://schemas.microsoft.com/office/powerpoint/2010/main" val="7273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3FC73F-0A6C-4DC0-BA29-45CB75B31110}"/>
              </a:ext>
            </a:extLst>
          </p:cNvPr>
          <p:cNvPicPr>
            <a:picLocks noChangeAspect="1"/>
          </p:cNvPicPr>
          <p:nvPr/>
        </p:nvPicPr>
        <p:blipFill>
          <a:blip r:embed="rId3"/>
          <a:stretch>
            <a:fillRect/>
          </a:stretch>
        </p:blipFill>
        <p:spPr>
          <a:xfrm>
            <a:off x="0" y="1344808"/>
            <a:ext cx="9144000" cy="4168384"/>
          </a:xfrm>
          <a:prstGeom prst="rect">
            <a:avLst/>
          </a:prstGeom>
        </p:spPr>
      </p:pic>
      <p:sp>
        <p:nvSpPr>
          <p:cNvPr id="6" name="Speech Bubble: Rectangle with Corners Rounded 5">
            <a:extLst>
              <a:ext uri="{FF2B5EF4-FFF2-40B4-BE49-F238E27FC236}">
                <a16:creationId xmlns:a16="http://schemas.microsoft.com/office/drawing/2014/main" id="{763338BF-D29C-40C6-B975-5EB108EAFA66}"/>
              </a:ext>
            </a:extLst>
          </p:cNvPr>
          <p:cNvSpPr/>
          <p:nvPr/>
        </p:nvSpPr>
        <p:spPr>
          <a:xfrm>
            <a:off x="6483927" y="0"/>
            <a:ext cx="1781299" cy="1045028"/>
          </a:xfrm>
          <a:prstGeom prst="wedgeRoundRectCallout">
            <a:avLst>
              <a:gd name="adj1" fmla="val 62284"/>
              <a:gd name="adj2" fmla="val 10320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Check out the lesson plans for each pair!</a:t>
            </a:r>
          </a:p>
        </p:txBody>
      </p:sp>
    </p:spTree>
    <p:extLst>
      <p:ext uri="{BB962C8B-B14F-4D97-AF65-F5344CB8AC3E}">
        <p14:creationId xmlns:p14="http://schemas.microsoft.com/office/powerpoint/2010/main" val="149560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19F24-3EEF-4B47-BF76-4855330F9208}"/>
              </a:ext>
            </a:extLst>
          </p:cNvPr>
          <p:cNvPicPr>
            <a:picLocks noChangeAspect="1"/>
          </p:cNvPicPr>
          <p:nvPr/>
        </p:nvPicPr>
        <p:blipFill>
          <a:blip r:embed="rId3"/>
          <a:stretch>
            <a:fillRect/>
          </a:stretch>
        </p:blipFill>
        <p:spPr>
          <a:xfrm>
            <a:off x="0" y="543887"/>
            <a:ext cx="9144000" cy="5770225"/>
          </a:xfrm>
          <a:prstGeom prst="rect">
            <a:avLst/>
          </a:prstGeom>
        </p:spPr>
      </p:pic>
    </p:spTree>
    <p:extLst>
      <p:ext uri="{BB962C8B-B14F-4D97-AF65-F5344CB8AC3E}">
        <p14:creationId xmlns:p14="http://schemas.microsoft.com/office/powerpoint/2010/main" val="3319354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9CFA-000D-449C-A8BC-E3B49E010968}"/>
              </a:ext>
            </a:extLst>
          </p:cNvPr>
          <p:cNvSpPr>
            <a:spLocks noGrp="1"/>
          </p:cNvSpPr>
          <p:nvPr>
            <p:ph type="title"/>
          </p:nvPr>
        </p:nvSpPr>
        <p:spPr/>
        <p:txBody>
          <a:bodyPr>
            <a:normAutofit/>
          </a:bodyPr>
          <a:lstStyle/>
          <a:p>
            <a:r>
              <a:rPr lang="en-US" dirty="0"/>
              <a:t>S</a:t>
            </a:r>
          </a:p>
        </p:txBody>
      </p:sp>
      <p:pic>
        <p:nvPicPr>
          <p:cNvPr id="4" name="Content Placeholder 3">
            <a:extLst>
              <a:ext uri="{FF2B5EF4-FFF2-40B4-BE49-F238E27FC236}">
                <a16:creationId xmlns:a16="http://schemas.microsoft.com/office/drawing/2014/main" id="{1A8A15CD-4290-4B03-BC4A-7919B5339AAC}"/>
              </a:ext>
            </a:extLst>
          </p:cNvPr>
          <p:cNvPicPr>
            <a:picLocks noGrp="1" noChangeAspect="1"/>
          </p:cNvPicPr>
          <p:nvPr>
            <p:ph idx="1"/>
          </p:nvPr>
        </p:nvPicPr>
        <p:blipFill>
          <a:blip r:embed="rId3"/>
          <a:stretch>
            <a:fillRect/>
          </a:stretch>
        </p:blipFill>
        <p:spPr>
          <a:xfrm>
            <a:off x="513517" y="0"/>
            <a:ext cx="8236817" cy="6858000"/>
          </a:xfrm>
          <a:prstGeom prst="rect">
            <a:avLst/>
          </a:prstGeom>
        </p:spPr>
      </p:pic>
      <p:sp>
        <p:nvSpPr>
          <p:cNvPr id="5" name="TextBox 4">
            <a:extLst>
              <a:ext uri="{FF2B5EF4-FFF2-40B4-BE49-F238E27FC236}">
                <a16:creationId xmlns:a16="http://schemas.microsoft.com/office/drawing/2014/main" id="{799E0B5A-2014-4F2C-9839-1ED014DA6005}"/>
              </a:ext>
            </a:extLst>
          </p:cNvPr>
          <p:cNvSpPr txBox="1"/>
          <p:nvPr/>
        </p:nvSpPr>
        <p:spPr>
          <a:xfrm>
            <a:off x="0" y="5378050"/>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early.infohio.org</a:t>
            </a:r>
          </a:p>
        </p:txBody>
      </p:sp>
    </p:spTree>
    <p:extLst>
      <p:ext uri="{BB962C8B-B14F-4D97-AF65-F5344CB8AC3E}">
        <p14:creationId xmlns:p14="http://schemas.microsoft.com/office/powerpoint/2010/main" val="17980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13201-8201-4D7B-A957-F3D42017D43F}"/>
              </a:ext>
            </a:extLst>
          </p:cNvPr>
          <p:cNvPicPr>
            <a:picLocks noChangeAspect="1"/>
          </p:cNvPicPr>
          <p:nvPr/>
        </p:nvPicPr>
        <p:blipFill>
          <a:blip r:embed="rId3"/>
          <a:stretch>
            <a:fillRect/>
          </a:stretch>
        </p:blipFill>
        <p:spPr>
          <a:xfrm>
            <a:off x="-72887" y="158102"/>
            <a:ext cx="9289774" cy="5879188"/>
          </a:xfrm>
          <a:prstGeom prst="rect">
            <a:avLst/>
          </a:prstGeom>
        </p:spPr>
      </p:pic>
      <p:pic>
        <p:nvPicPr>
          <p:cNvPr id="4" name="Picture 3">
            <a:extLst>
              <a:ext uri="{FF2B5EF4-FFF2-40B4-BE49-F238E27FC236}">
                <a16:creationId xmlns:a16="http://schemas.microsoft.com/office/drawing/2014/main" id="{C2A422FC-3CAB-4B50-9A36-4EA60C0A40B8}"/>
              </a:ext>
            </a:extLst>
          </p:cNvPr>
          <p:cNvPicPr>
            <a:picLocks noChangeAspect="1"/>
          </p:cNvPicPr>
          <p:nvPr/>
        </p:nvPicPr>
        <p:blipFill>
          <a:blip r:embed="rId4"/>
          <a:stretch>
            <a:fillRect/>
          </a:stretch>
        </p:blipFill>
        <p:spPr>
          <a:xfrm>
            <a:off x="0" y="5788285"/>
            <a:ext cx="9144000" cy="1456944"/>
          </a:xfrm>
          <a:prstGeom prst="rect">
            <a:avLst/>
          </a:prstGeom>
        </p:spPr>
      </p:pic>
    </p:spTree>
    <p:extLst>
      <p:ext uri="{BB962C8B-B14F-4D97-AF65-F5344CB8AC3E}">
        <p14:creationId xmlns:p14="http://schemas.microsoft.com/office/powerpoint/2010/main" val="1335693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59E20-B0A5-47B9-87ED-B5901B2E8283}"/>
              </a:ext>
            </a:extLst>
          </p:cNvPr>
          <p:cNvPicPr>
            <a:picLocks noChangeAspect="1"/>
          </p:cNvPicPr>
          <p:nvPr/>
        </p:nvPicPr>
        <p:blipFill>
          <a:blip r:embed="rId3"/>
          <a:stretch>
            <a:fillRect/>
          </a:stretch>
        </p:blipFill>
        <p:spPr>
          <a:xfrm>
            <a:off x="0" y="296145"/>
            <a:ext cx="9144000" cy="6265710"/>
          </a:xfrm>
          <a:prstGeom prst="rect">
            <a:avLst/>
          </a:prstGeom>
        </p:spPr>
      </p:pic>
    </p:spTree>
    <p:extLst>
      <p:ext uri="{BB962C8B-B14F-4D97-AF65-F5344CB8AC3E}">
        <p14:creationId xmlns:p14="http://schemas.microsoft.com/office/powerpoint/2010/main" val="636188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027A9-E094-4950-9C4A-5EA6ED50F8F3}"/>
              </a:ext>
            </a:extLst>
          </p:cNvPr>
          <p:cNvPicPr>
            <a:picLocks noChangeAspect="1"/>
          </p:cNvPicPr>
          <p:nvPr/>
        </p:nvPicPr>
        <p:blipFill>
          <a:blip r:embed="rId3"/>
          <a:stretch>
            <a:fillRect/>
          </a:stretch>
        </p:blipFill>
        <p:spPr>
          <a:xfrm>
            <a:off x="0" y="210148"/>
            <a:ext cx="9144000" cy="6437704"/>
          </a:xfrm>
          <a:prstGeom prst="rect">
            <a:avLst/>
          </a:prstGeom>
        </p:spPr>
      </p:pic>
    </p:spTree>
    <p:extLst>
      <p:ext uri="{BB962C8B-B14F-4D97-AF65-F5344CB8AC3E}">
        <p14:creationId xmlns:p14="http://schemas.microsoft.com/office/powerpoint/2010/main" val="1536593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4C256-932B-4285-9DFB-826119906DD0}"/>
              </a:ext>
            </a:extLst>
          </p:cNvPr>
          <p:cNvPicPr>
            <a:picLocks noChangeAspect="1"/>
          </p:cNvPicPr>
          <p:nvPr/>
        </p:nvPicPr>
        <p:blipFill>
          <a:blip r:embed="rId3"/>
          <a:stretch>
            <a:fillRect/>
          </a:stretch>
        </p:blipFill>
        <p:spPr>
          <a:xfrm>
            <a:off x="0" y="528950"/>
            <a:ext cx="9144000" cy="5800099"/>
          </a:xfrm>
          <a:prstGeom prst="rect">
            <a:avLst/>
          </a:prstGeom>
        </p:spPr>
      </p:pic>
    </p:spTree>
    <p:extLst>
      <p:ext uri="{BB962C8B-B14F-4D97-AF65-F5344CB8AC3E}">
        <p14:creationId xmlns:p14="http://schemas.microsoft.com/office/powerpoint/2010/main" val="2378306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72436"/>
            <a:ext cx="9144000" cy="800219"/>
          </a:xfrm>
          <a:prstGeom prst="rect">
            <a:avLst/>
          </a:prstGeom>
          <a:noFill/>
        </p:spPr>
        <p:txBody>
          <a:bodyPr wrap="square" rtlCol="0">
            <a:spAutoFit/>
          </a:bodyPr>
          <a:lstStyle/>
          <a:p>
            <a:pPr algn="ctr"/>
            <a:r>
              <a:rPr lang="en-US" sz="2800" dirty="0">
                <a:solidFill>
                  <a:schemeClr val="tx1">
                    <a:lumMod val="75000"/>
                    <a:lumOff val="25000"/>
                  </a:schemeClr>
                </a:solidFill>
                <a:latin typeface="Rockwell" pitchFamily="18" charset="0"/>
              </a:rPr>
              <a:t>Find more information at</a:t>
            </a:r>
          </a:p>
          <a:p>
            <a:endParaRPr lang="en-US" dirty="0">
              <a:latin typeface="Rockwell" pitchFamily="18" charset="0"/>
            </a:endParaRPr>
          </a:p>
        </p:txBody>
      </p:sp>
      <p:sp>
        <p:nvSpPr>
          <p:cNvPr id="9" name="TextBox 8"/>
          <p:cNvSpPr txBox="1"/>
          <p:nvPr/>
        </p:nvSpPr>
        <p:spPr>
          <a:xfrm>
            <a:off x="0" y="898552"/>
            <a:ext cx="9144000" cy="3877985"/>
          </a:xfrm>
          <a:prstGeom prst="rect">
            <a:avLst/>
          </a:prstGeom>
          <a:noFill/>
        </p:spPr>
        <p:txBody>
          <a:bodyPr wrap="square" rtlCol="0">
            <a:spAutoFit/>
          </a:bodyPr>
          <a:lstStyle/>
          <a:p>
            <a:pPr algn="ctr"/>
            <a:r>
              <a:rPr lang="en-US" sz="2800" dirty="0">
                <a:solidFill>
                  <a:schemeClr val="tx1">
                    <a:lumMod val="75000"/>
                    <a:lumOff val="25000"/>
                  </a:schemeClr>
                </a:solidFill>
                <a:latin typeface="Rockwell" pitchFamily="18" charset="0"/>
                <a:hlinkClick r:id="rId2"/>
              </a:rPr>
              <a:t>www.infohio.org</a:t>
            </a:r>
            <a:endParaRPr lang="en-US" sz="2800" dirty="0">
              <a:solidFill>
                <a:schemeClr val="tx1">
                  <a:lumMod val="75000"/>
                  <a:lumOff val="25000"/>
                </a:schemeClr>
              </a:solidFill>
              <a:latin typeface="Rockwell" pitchFamily="18" charset="0"/>
            </a:endParaRPr>
          </a:p>
          <a:p>
            <a:pPr algn="ctr"/>
            <a:r>
              <a:rPr lang="en-US" sz="2800" dirty="0">
                <a:latin typeface="Rockwell" panose="02060603020205020403" pitchFamily="18" charset="0"/>
                <a:hlinkClick r:id="rId3"/>
              </a:rPr>
              <a:t>http://education.ohio.gov/Topics/Early-Learning</a:t>
            </a:r>
            <a:r>
              <a:rPr lang="en-US" sz="2800" dirty="0">
                <a:latin typeface="Rockwell" panose="02060603020205020403" pitchFamily="18" charset="0"/>
              </a:rPr>
              <a:t> </a:t>
            </a:r>
          </a:p>
          <a:p>
            <a:pPr algn="ctr"/>
            <a:r>
              <a:rPr lang="en-US" sz="2800" dirty="0">
                <a:latin typeface="Rockwell" panose="02060603020205020403" pitchFamily="18" charset="0"/>
                <a:hlinkClick r:id="rId4"/>
              </a:rPr>
              <a:t>http://boldbeginning.ohio.gov/</a:t>
            </a:r>
            <a:endParaRPr lang="en-US" sz="2800" dirty="0">
              <a:latin typeface="Rockwell" panose="02060603020205020403" pitchFamily="18" charset="0"/>
            </a:endParaRPr>
          </a:p>
          <a:p>
            <a:pPr algn="ctr"/>
            <a:endParaRPr lang="en-US" sz="3600" dirty="0">
              <a:latin typeface="Rockwell" panose="02060603020205020403" pitchFamily="18" charset="0"/>
            </a:endParaRPr>
          </a:p>
          <a:p>
            <a:pPr algn="ctr"/>
            <a:endParaRPr lang="en-US" sz="3600" dirty="0">
              <a:solidFill>
                <a:schemeClr val="tx1">
                  <a:lumMod val="75000"/>
                  <a:lumOff val="25000"/>
                </a:schemeClr>
              </a:solidFill>
              <a:latin typeface="Rockwell" panose="02060603020205020403" pitchFamily="18" charset="0"/>
            </a:endParaRPr>
          </a:p>
          <a:p>
            <a:pPr algn="ctr"/>
            <a:endParaRPr lang="en-US" sz="7200" dirty="0">
              <a:solidFill>
                <a:schemeClr val="tx1">
                  <a:lumMod val="75000"/>
                  <a:lumOff val="25000"/>
                </a:schemeClr>
              </a:solidFill>
              <a:latin typeface="Rockwell" pitchFamily="18" charset="0"/>
            </a:endParaRPr>
          </a:p>
          <a:p>
            <a:endParaRPr lang="en-US" dirty="0">
              <a:latin typeface="Rockwell" pitchFamily="18" charset="0"/>
            </a:endParaRPr>
          </a:p>
        </p:txBody>
      </p:sp>
      <p:sp>
        <p:nvSpPr>
          <p:cNvPr id="12" name="Rectangle 11"/>
          <p:cNvSpPr/>
          <p:nvPr/>
        </p:nvSpPr>
        <p:spPr>
          <a:xfrm>
            <a:off x="62142" y="4571656"/>
            <a:ext cx="9143999" cy="830997"/>
          </a:xfrm>
          <a:prstGeom prst="rect">
            <a:avLst/>
          </a:prstGeom>
        </p:spPr>
        <p:txBody>
          <a:bodyPr wrap="square" anchor="t">
            <a:spAutoFit/>
          </a:bodyPr>
          <a:lstStyle/>
          <a:p>
            <a:pPr algn="ctr"/>
            <a:r>
              <a:rPr lang="en-US" sz="2400" dirty="0">
                <a:solidFill>
                  <a:schemeClr val="tx1">
                    <a:lumMod val="75000"/>
                    <a:lumOff val="25000"/>
                  </a:schemeClr>
                </a:solidFill>
                <a:latin typeface="Rockwell" pitchFamily="18" charset="0"/>
              </a:rPr>
              <a:t>Need help with the Early Learning Portal? Contact us at</a:t>
            </a:r>
          </a:p>
          <a:p>
            <a:pPr algn="ctr"/>
            <a:r>
              <a:rPr lang="en-US" sz="2400" dirty="0">
                <a:solidFill>
                  <a:schemeClr val="tx1">
                    <a:lumMod val="75000"/>
                    <a:lumOff val="25000"/>
                  </a:schemeClr>
                </a:solidFill>
                <a:latin typeface="Rockwell" pitchFamily="18" charset="0"/>
              </a:rPr>
              <a:t> </a:t>
            </a:r>
            <a:r>
              <a:rPr lang="en-US" sz="2400" dirty="0" err="1">
                <a:solidFill>
                  <a:schemeClr val="tx1">
                    <a:lumMod val="75000"/>
                    <a:lumOff val="25000"/>
                  </a:schemeClr>
                </a:solidFill>
                <a:latin typeface="Rockwell" pitchFamily="18" charset="0"/>
              </a:rPr>
              <a:t>support.infohio.org</a:t>
            </a:r>
            <a:r>
              <a:rPr lang="en-US" sz="2400" dirty="0">
                <a:solidFill>
                  <a:schemeClr val="tx1">
                    <a:lumMod val="75000"/>
                    <a:lumOff val="25000"/>
                  </a:schemeClr>
                </a:solidFill>
                <a:latin typeface="Rockwell" pitchFamily="18" charset="0"/>
              </a:rPr>
              <a:t>.</a:t>
            </a:r>
          </a:p>
        </p:txBody>
      </p:sp>
      <p:pic>
        <p:nvPicPr>
          <p:cNvPr id="2" name="Picture 3" descr="infohiologo_large.png">
            <a:extLst>
              <a:ext uri="{FF2B5EF4-FFF2-40B4-BE49-F238E27FC236}">
                <a16:creationId xmlns:a16="http://schemas.microsoft.com/office/drawing/2014/main" id="{BC17C472-6B75-4B37-9871-42408EDF6792}"/>
              </a:ext>
            </a:extLst>
          </p:cNvPr>
          <p:cNvPicPr>
            <a:picLocks noChangeAspect="1"/>
          </p:cNvPicPr>
          <p:nvPr/>
        </p:nvPicPr>
        <p:blipFill>
          <a:blip r:embed="rId5"/>
          <a:stretch>
            <a:fillRect/>
          </a:stretch>
        </p:blipFill>
        <p:spPr>
          <a:xfrm>
            <a:off x="1906126" y="2713219"/>
            <a:ext cx="5456029" cy="1388074"/>
          </a:xfrm>
          <a:prstGeom prst="rect">
            <a:avLst/>
          </a:prstGeom>
        </p:spPr>
      </p:pic>
      <p:pic>
        <p:nvPicPr>
          <p:cNvPr id="5" name="Picture 5" descr="management_council_4C.png">
            <a:extLst>
              <a:ext uri="{FF2B5EF4-FFF2-40B4-BE49-F238E27FC236}">
                <a16:creationId xmlns:a16="http://schemas.microsoft.com/office/drawing/2014/main" id="{A91EBDEA-2675-446A-9CD4-B3EA33D22EF0}"/>
              </a:ext>
            </a:extLst>
          </p:cNvPr>
          <p:cNvPicPr>
            <a:picLocks noChangeAspect="1"/>
          </p:cNvPicPr>
          <p:nvPr/>
        </p:nvPicPr>
        <p:blipFill>
          <a:blip r:embed="rId6"/>
          <a:stretch>
            <a:fillRect/>
          </a:stretch>
        </p:blipFill>
        <p:spPr>
          <a:xfrm>
            <a:off x="3886200" y="5573590"/>
            <a:ext cx="1371600" cy="808672"/>
          </a:xfrm>
          <a:prstGeom prst="rect">
            <a:avLst/>
          </a:prstGeom>
        </p:spPr>
      </p:pic>
      <p:sp>
        <p:nvSpPr>
          <p:cNvPr id="11" name="Rectangle 10">
            <a:extLst>
              <a:ext uri="{FF2B5EF4-FFF2-40B4-BE49-F238E27FC236}">
                <a16:creationId xmlns:a16="http://schemas.microsoft.com/office/drawing/2014/main" id="{5BDFB839-0282-4A42-82AB-76DE47BB132D}"/>
              </a:ext>
            </a:extLst>
          </p:cNvPr>
          <p:cNvSpPr/>
          <p:nvPr/>
        </p:nvSpPr>
        <p:spPr>
          <a:xfrm>
            <a:off x="1404199" y="6567053"/>
            <a:ext cx="6459887" cy="276999"/>
          </a:xfrm>
          <a:prstGeom prst="rect">
            <a:avLst/>
          </a:prstGeom>
        </p:spPr>
        <p:txBody>
          <a:bodyPr wrap="square" anchor="t">
            <a:spAutoFit/>
          </a:bodyPr>
          <a:lstStyle/>
          <a:p>
            <a:pPr algn="ctr"/>
            <a:r>
              <a:rPr lang="en-US" sz="1200" dirty="0">
                <a:solidFill>
                  <a:srgbClr val="404040"/>
                </a:solidFill>
                <a:latin typeface="Rockwell"/>
              </a:rPr>
              <a:t>INFOhio is Optimized by the Management Council</a:t>
            </a:r>
          </a:p>
        </p:txBody>
      </p:sp>
    </p:spTree>
    <p:extLst>
      <p:ext uri="{BB962C8B-B14F-4D97-AF65-F5344CB8AC3E}">
        <p14:creationId xmlns:p14="http://schemas.microsoft.com/office/powerpoint/2010/main" val="148790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C59AAB2-6D06-409E-9AE8-6B57FFBEAC71}"/>
              </a:ext>
            </a:extLst>
          </p:cNvPr>
          <p:cNvPicPr>
            <a:picLocks noGrp="1" noChangeAspect="1"/>
          </p:cNvPicPr>
          <p:nvPr>
            <p:ph idx="1"/>
          </p:nvPr>
        </p:nvPicPr>
        <p:blipFill>
          <a:blip r:embed="rId3"/>
          <a:stretch>
            <a:fillRect/>
          </a:stretch>
        </p:blipFill>
        <p:spPr>
          <a:xfrm>
            <a:off x="486921" y="0"/>
            <a:ext cx="8235697" cy="6858000"/>
          </a:xfrm>
          <a:prstGeom prst="rect">
            <a:avLst/>
          </a:prstGeom>
        </p:spPr>
      </p:pic>
      <p:sp>
        <p:nvSpPr>
          <p:cNvPr id="3" name="TextBox 2">
            <a:extLst>
              <a:ext uri="{FF2B5EF4-FFF2-40B4-BE49-F238E27FC236}">
                <a16:creationId xmlns:a16="http://schemas.microsoft.com/office/drawing/2014/main" id="{548E2AAF-A549-4315-9010-FDC0FCAD17B6}"/>
              </a:ext>
            </a:extLst>
          </p:cNvPr>
          <p:cNvSpPr txBox="1"/>
          <p:nvPr/>
        </p:nvSpPr>
        <p:spPr>
          <a:xfrm>
            <a:off x="2183908" y="1692275"/>
            <a:ext cx="3551067" cy="926637"/>
          </a:xfrm>
          <a:prstGeom prst="rect">
            <a:avLst/>
          </a:prstGeom>
          <a:solidFill>
            <a:schemeClr val="bg1"/>
          </a:solidFill>
          <a:ln w="76200">
            <a:solidFill>
              <a:schemeClr val="accent6"/>
            </a:solidFill>
          </a:ln>
        </p:spPr>
        <p:txBody>
          <a:bodyPr wrap="square" rtlCol="0">
            <a:spAutoFit/>
          </a:bodyPr>
          <a:lstStyle/>
          <a:p>
            <a:r>
              <a:rPr lang="en-US" dirty="0"/>
              <a:t>Hello! My name is Early Bird. You can click on me to learn more about me and my site.</a:t>
            </a:r>
          </a:p>
        </p:txBody>
      </p:sp>
    </p:spTree>
    <p:extLst>
      <p:ext uri="{BB962C8B-B14F-4D97-AF65-F5344CB8AC3E}">
        <p14:creationId xmlns:p14="http://schemas.microsoft.com/office/powerpoint/2010/main" val="1130674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364D4C9-C7F5-4ABA-9162-C26E4066EA7B}"/>
              </a:ext>
            </a:extLst>
          </p:cNvPr>
          <p:cNvPicPr>
            <a:picLocks noChangeAspect="1"/>
          </p:cNvPicPr>
          <p:nvPr/>
        </p:nvPicPr>
        <p:blipFill>
          <a:blip r:embed="rId3"/>
          <a:stretch>
            <a:fillRect/>
          </a:stretch>
        </p:blipFill>
        <p:spPr>
          <a:xfrm>
            <a:off x="186431" y="811568"/>
            <a:ext cx="9158802" cy="2750789"/>
          </a:xfrm>
          <a:prstGeom prst="rect">
            <a:avLst/>
          </a:prstGeom>
        </p:spPr>
      </p:pic>
      <p:sp>
        <p:nvSpPr>
          <p:cNvPr id="3" name="TextBox 2">
            <a:extLst>
              <a:ext uri="{FF2B5EF4-FFF2-40B4-BE49-F238E27FC236}">
                <a16:creationId xmlns:a16="http://schemas.microsoft.com/office/drawing/2014/main" id="{323B2CE1-6AA6-40FE-A187-5F067F70638C}"/>
              </a:ext>
            </a:extLst>
          </p:cNvPr>
          <p:cNvSpPr txBox="1"/>
          <p:nvPr/>
        </p:nvSpPr>
        <p:spPr>
          <a:xfrm>
            <a:off x="1" y="5007006"/>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Who is Early Bird?</a:t>
            </a:r>
          </a:p>
        </p:txBody>
      </p:sp>
    </p:spTree>
    <p:extLst>
      <p:ext uri="{BB962C8B-B14F-4D97-AF65-F5344CB8AC3E}">
        <p14:creationId xmlns:p14="http://schemas.microsoft.com/office/powerpoint/2010/main" val="4148337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123"/>
            <a:ext cx="8229600" cy="4525963"/>
          </a:xfrm>
        </p:spPr>
        <p:txBody>
          <a:bodyPr>
            <a:normAutofit/>
          </a:bodyPr>
          <a:lstStyle/>
          <a:p>
            <a:pPr marL="285750" indent="-285750">
              <a:buFont typeface="Arial" charset="0"/>
              <a:buChar char="•"/>
            </a:pPr>
            <a:r>
              <a:rPr lang="en-US" dirty="0">
                <a:latin typeface="Tahoma" charset="0"/>
                <a:ea typeface="Tahoma" charset="0"/>
                <a:cs typeface="Tahoma" charset="0"/>
              </a:rPr>
              <a:t>For parents and educators of children ages 3-5</a:t>
            </a:r>
          </a:p>
          <a:p>
            <a:pPr marL="285750" indent="-285750">
              <a:buFont typeface="Arial" charset="0"/>
              <a:buChar char="•"/>
            </a:pPr>
            <a:r>
              <a:rPr lang="en-US" dirty="0">
                <a:latin typeface="Tahoma" charset="0"/>
                <a:ea typeface="Tahoma" charset="0"/>
                <a:cs typeface="Tahoma" charset="0"/>
              </a:rPr>
              <a:t>To prepare Ohio’s early learners for school and their future</a:t>
            </a:r>
          </a:p>
          <a:p>
            <a:pPr marL="285750" indent="-285750">
              <a:buFont typeface="Arial" charset="0"/>
              <a:buChar char="•"/>
            </a:pPr>
            <a:r>
              <a:rPr lang="en-US" dirty="0">
                <a:latin typeface="Tahoma" charset="0"/>
                <a:ea typeface="Tahoma" charset="0"/>
                <a:cs typeface="Tahoma" charset="0"/>
              </a:rPr>
              <a:t>Evaluated by librarians and educators using a rubric</a:t>
            </a:r>
          </a:p>
          <a:p>
            <a:pPr marL="285750" indent="-285750">
              <a:buFont typeface="Arial" charset="0"/>
              <a:buChar char="•"/>
            </a:pPr>
            <a:r>
              <a:rPr lang="en-US" dirty="0">
                <a:latin typeface="Tahoma" charset="0"/>
                <a:ea typeface="Tahoma" charset="0"/>
                <a:cs typeface="Tahoma" charset="0"/>
              </a:rPr>
              <a:t>All resources align with the</a:t>
            </a:r>
            <a:r>
              <a:rPr lang="en-US" dirty="0">
                <a:solidFill>
                  <a:srgbClr val="5C5C5C"/>
                </a:solidFill>
                <a:latin typeface="Tahoma" charset="0"/>
                <a:ea typeface="Tahoma" charset="0"/>
                <a:cs typeface="Tahoma" charset="0"/>
              </a:rPr>
              <a:t> </a:t>
            </a:r>
            <a:r>
              <a:rPr lang="en-US" b="1" dirty="0">
                <a:solidFill>
                  <a:srgbClr val="404000"/>
                </a:solidFill>
                <a:latin typeface="Tahoma" charset="0"/>
                <a:ea typeface="Tahoma" charset="0"/>
                <a:cs typeface="Tahoma" charset="0"/>
                <a:hlinkClick r:id="rId3" tooltip="Ohio Learning Standards"/>
              </a:rPr>
              <a:t>Ohio Early Learning Standards</a:t>
            </a:r>
            <a:endParaRPr lang="en-US" dirty="0">
              <a:solidFill>
                <a:srgbClr val="5C5C5C"/>
              </a:solidFill>
              <a:latin typeface="Tahoma" charset="0"/>
              <a:ea typeface="Tahoma" charset="0"/>
              <a:cs typeface="Tahoma" charset="0"/>
            </a:endParaRPr>
          </a:p>
          <a:p>
            <a:endParaRPr lang="en-US" dirty="0"/>
          </a:p>
        </p:txBody>
      </p:sp>
      <p:sp>
        <p:nvSpPr>
          <p:cNvPr id="4" name="TextBox 3">
            <a:extLst>
              <a:ext uri="{FF2B5EF4-FFF2-40B4-BE49-F238E27FC236}">
                <a16:creationId xmlns:a16="http://schemas.microsoft.com/office/drawing/2014/main" id="{729E0CDF-6E3E-4DAE-A0E3-D76822F0C7E5}"/>
              </a:ext>
            </a:extLst>
          </p:cNvPr>
          <p:cNvSpPr txBox="1"/>
          <p:nvPr/>
        </p:nvSpPr>
        <p:spPr>
          <a:xfrm>
            <a:off x="0" y="5504156"/>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About</a:t>
            </a:r>
            <a:r>
              <a:rPr lang="en-US" dirty="0">
                <a:latin typeface="Rockwell" charset="0"/>
                <a:ea typeface="Rockwell" charset="0"/>
                <a:cs typeface="Rockwell" charset="0"/>
              </a:rPr>
              <a:t> </a:t>
            </a:r>
          </a:p>
        </p:txBody>
      </p:sp>
      <p:pic>
        <p:nvPicPr>
          <p:cNvPr id="6" name="Picture 5"/>
          <p:cNvPicPr>
            <a:picLocks noChangeAspect="1"/>
          </p:cNvPicPr>
          <p:nvPr/>
        </p:nvPicPr>
        <p:blipFill>
          <a:blip r:embed="rId4"/>
          <a:stretch>
            <a:fillRect/>
          </a:stretch>
        </p:blipFill>
        <p:spPr>
          <a:xfrm>
            <a:off x="250580" y="4516706"/>
            <a:ext cx="8642840" cy="987450"/>
          </a:xfrm>
          <a:prstGeom prst="rect">
            <a:avLst/>
          </a:prstGeom>
        </p:spPr>
      </p:pic>
    </p:spTree>
    <p:extLst>
      <p:ext uri="{BB962C8B-B14F-4D97-AF65-F5344CB8AC3E}">
        <p14:creationId xmlns:p14="http://schemas.microsoft.com/office/powerpoint/2010/main" val="1661739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499" y="118369"/>
            <a:ext cx="4419600" cy="539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13876" y="1417638"/>
            <a:ext cx="3441840" cy="3539430"/>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Tahoma" charset="0"/>
                <a:ea typeface="Tahoma" charset="0"/>
                <a:cs typeface="Tahoma" charset="0"/>
              </a:rPr>
              <a:t>Quality</a:t>
            </a:r>
          </a:p>
          <a:p>
            <a:pPr marL="457200" indent="-457200">
              <a:buFont typeface="Arial" panose="020B0604020202020204" pitchFamily="34" charset="0"/>
              <a:buChar char="•"/>
            </a:pPr>
            <a:r>
              <a:rPr lang="en-US" sz="2800" dirty="0">
                <a:latin typeface="Tahoma" charset="0"/>
                <a:ea typeface="Tahoma" charset="0"/>
                <a:cs typeface="Tahoma" charset="0"/>
              </a:rPr>
              <a:t>Educational Value</a:t>
            </a:r>
          </a:p>
          <a:p>
            <a:pPr marL="457200" indent="-457200">
              <a:buFont typeface="Arial" panose="020B0604020202020204" pitchFamily="34" charset="0"/>
              <a:buChar char="•"/>
            </a:pPr>
            <a:r>
              <a:rPr lang="en-US" sz="2800" dirty="0">
                <a:latin typeface="Tahoma" charset="0"/>
                <a:ea typeface="Tahoma" charset="0"/>
                <a:cs typeface="Tahoma" charset="0"/>
              </a:rPr>
              <a:t>Message/Mentor</a:t>
            </a:r>
          </a:p>
          <a:p>
            <a:pPr marL="457200" indent="-457200">
              <a:buFont typeface="Arial" panose="020B0604020202020204" pitchFamily="34" charset="0"/>
              <a:buChar char="•"/>
            </a:pPr>
            <a:r>
              <a:rPr lang="en-US" sz="2800" dirty="0">
                <a:latin typeface="Tahoma" charset="0"/>
                <a:ea typeface="Tahoma" charset="0"/>
                <a:cs typeface="Tahoma" charset="0"/>
              </a:rPr>
              <a:t>Safety/Privacy</a:t>
            </a:r>
          </a:p>
          <a:p>
            <a:pPr marL="457200" indent="-457200">
              <a:buFont typeface="Arial" panose="020B0604020202020204" pitchFamily="34" charset="0"/>
              <a:buChar char="•"/>
            </a:pPr>
            <a:r>
              <a:rPr lang="en-US" sz="2800" dirty="0">
                <a:latin typeface="Tahoma" charset="0"/>
                <a:ea typeface="Tahoma" charset="0"/>
                <a:cs typeface="Tahoma" charset="0"/>
              </a:rPr>
              <a:t>Sales/Marketing</a:t>
            </a:r>
          </a:p>
          <a:p>
            <a:pPr marL="457200" indent="-457200">
              <a:buFont typeface="Arial" panose="020B0604020202020204" pitchFamily="34" charset="0"/>
              <a:buChar char="•"/>
            </a:pPr>
            <a:r>
              <a:rPr lang="en-US" sz="2800" dirty="0">
                <a:latin typeface="Tahoma" charset="0"/>
                <a:ea typeface="Tahoma" charset="0"/>
                <a:cs typeface="Tahoma" charset="0"/>
              </a:rPr>
              <a:t>Usability</a:t>
            </a:r>
          </a:p>
          <a:p>
            <a:pPr marL="457200" indent="-457200">
              <a:buFont typeface="Arial" panose="020B0604020202020204" pitchFamily="34" charset="0"/>
              <a:buChar char="•"/>
            </a:pPr>
            <a:r>
              <a:rPr lang="en-US" sz="2800" dirty="0">
                <a:latin typeface="Tahoma" charset="0"/>
                <a:ea typeface="Tahoma" charset="0"/>
                <a:cs typeface="Tahoma" charset="0"/>
              </a:rPr>
              <a:t>Age Appropriate </a:t>
            </a:r>
          </a:p>
          <a:p>
            <a:pPr marL="457200" indent="-457200">
              <a:buFont typeface="Arial" panose="020B0604020202020204" pitchFamily="34" charset="0"/>
              <a:buChar char="•"/>
            </a:pPr>
            <a:r>
              <a:rPr lang="en-US" sz="2800" dirty="0">
                <a:latin typeface="Tahoma" charset="0"/>
                <a:ea typeface="Tahoma" charset="0"/>
                <a:cs typeface="Tahoma" charset="0"/>
              </a:rPr>
              <a:t>Support</a:t>
            </a:r>
          </a:p>
        </p:txBody>
      </p:sp>
      <p:sp>
        <p:nvSpPr>
          <p:cNvPr id="5" name="TextBox 4">
            <a:extLst>
              <a:ext uri="{FF2B5EF4-FFF2-40B4-BE49-F238E27FC236}">
                <a16:creationId xmlns:a16="http://schemas.microsoft.com/office/drawing/2014/main" id="{EE50CAA0-D018-409C-9637-C6D75A175DDF}"/>
              </a:ext>
            </a:extLst>
          </p:cNvPr>
          <p:cNvSpPr txBox="1"/>
          <p:nvPr/>
        </p:nvSpPr>
        <p:spPr>
          <a:xfrm>
            <a:off x="0" y="5513158"/>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Rubric</a:t>
            </a:r>
          </a:p>
        </p:txBody>
      </p:sp>
    </p:spTree>
    <p:extLst>
      <p:ext uri="{BB962C8B-B14F-4D97-AF65-F5344CB8AC3E}">
        <p14:creationId xmlns:p14="http://schemas.microsoft.com/office/powerpoint/2010/main" val="1600855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091C8F2-6952-4178-8CCC-66CB0A626B5E}"/>
              </a:ext>
            </a:extLst>
          </p:cNvPr>
          <p:cNvPicPr>
            <a:picLocks noGrp="1" noChangeAspect="1"/>
          </p:cNvPicPr>
          <p:nvPr>
            <p:ph idx="1"/>
          </p:nvPr>
        </p:nvPicPr>
        <p:blipFill>
          <a:blip r:embed="rId3"/>
          <a:stretch>
            <a:fillRect/>
          </a:stretch>
        </p:blipFill>
        <p:spPr>
          <a:xfrm>
            <a:off x="348565" y="0"/>
            <a:ext cx="8446868" cy="6858000"/>
          </a:xfrm>
          <a:prstGeom prst="rect">
            <a:avLst/>
          </a:prstGeom>
        </p:spPr>
      </p:pic>
      <p:sp>
        <p:nvSpPr>
          <p:cNvPr id="4" name="Frame 3"/>
          <p:cNvSpPr/>
          <p:nvPr/>
        </p:nvSpPr>
        <p:spPr>
          <a:xfrm>
            <a:off x="3581400" y="2130640"/>
            <a:ext cx="1981200" cy="609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63593307-75F5-4E12-A9CB-837AD785694B}"/>
              </a:ext>
            </a:extLst>
          </p:cNvPr>
          <p:cNvSpPr txBox="1"/>
          <p:nvPr/>
        </p:nvSpPr>
        <p:spPr>
          <a:xfrm>
            <a:off x="4314548" y="591989"/>
            <a:ext cx="3040641" cy="923330"/>
          </a:xfrm>
          <a:prstGeom prst="rect">
            <a:avLst/>
          </a:prstGeom>
          <a:solidFill>
            <a:schemeClr val="bg1"/>
          </a:solidFill>
          <a:ln w="57150">
            <a:solidFill>
              <a:schemeClr val="accent1"/>
            </a:solidFill>
          </a:ln>
        </p:spPr>
        <p:txBody>
          <a:bodyPr wrap="none" rtlCol="0">
            <a:spAutoFit/>
          </a:bodyPr>
          <a:lstStyle/>
          <a:p>
            <a:r>
              <a:rPr lang="en-US" dirty="0"/>
              <a:t>"Play games with your child. “</a:t>
            </a:r>
          </a:p>
          <a:p>
            <a:r>
              <a:rPr lang="en-US" dirty="0"/>
              <a:t>		- Early Bird</a:t>
            </a:r>
          </a:p>
          <a:p>
            <a:endParaRPr lang="en-US" dirty="0"/>
          </a:p>
        </p:txBody>
      </p:sp>
      <p:sp>
        <p:nvSpPr>
          <p:cNvPr id="7" name="TextBox 6">
            <a:extLst>
              <a:ext uri="{FF2B5EF4-FFF2-40B4-BE49-F238E27FC236}">
                <a16:creationId xmlns:a16="http://schemas.microsoft.com/office/drawing/2014/main" id="{CA55F8D2-2ED4-4867-8FED-4FB426CAA4F9}"/>
              </a:ext>
            </a:extLst>
          </p:cNvPr>
          <p:cNvSpPr txBox="1"/>
          <p:nvPr/>
        </p:nvSpPr>
        <p:spPr>
          <a:xfrm>
            <a:off x="1" y="5434988"/>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Parents</a:t>
            </a:r>
          </a:p>
        </p:txBody>
      </p:sp>
    </p:spTree>
    <p:extLst>
      <p:ext uri="{BB962C8B-B14F-4D97-AF65-F5344CB8AC3E}">
        <p14:creationId xmlns:p14="http://schemas.microsoft.com/office/powerpoint/2010/main" val="1521966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35" y="124298"/>
            <a:ext cx="8229600" cy="4525963"/>
          </a:xfrm>
        </p:spPr>
        <p:txBody>
          <a:bodyPr>
            <a:noAutofit/>
          </a:bodyPr>
          <a:lstStyle/>
          <a:p>
            <a:r>
              <a:rPr lang="en-US" sz="2800" b="1" dirty="0">
                <a:latin typeface="Tahoma" charset="0"/>
                <a:ea typeface="Tahoma" charset="0"/>
                <a:cs typeface="Tahoma" charset="0"/>
              </a:rPr>
              <a:t>Play games </a:t>
            </a:r>
            <a:r>
              <a:rPr lang="en-US" sz="2800" dirty="0">
                <a:latin typeface="Tahoma" charset="0"/>
                <a:ea typeface="Tahoma" charset="0"/>
                <a:cs typeface="Tahoma" charset="0"/>
              </a:rPr>
              <a:t>with your child.</a:t>
            </a:r>
          </a:p>
          <a:p>
            <a:r>
              <a:rPr lang="en-US" sz="2800" b="1" dirty="0">
                <a:latin typeface="Tahoma" charset="0"/>
                <a:ea typeface="Tahoma" charset="0"/>
                <a:cs typeface="Tahoma" charset="0"/>
              </a:rPr>
              <a:t>Read and listen </a:t>
            </a:r>
            <a:r>
              <a:rPr lang="en-US" sz="2800" dirty="0">
                <a:latin typeface="Tahoma" charset="0"/>
                <a:ea typeface="Tahoma" charset="0"/>
                <a:cs typeface="Tahoma" charset="0"/>
              </a:rPr>
              <a:t>to eBooks with your child – and print books, too!</a:t>
            </a:r>
          </a:p>
          <a:p>
            <a:r>
              <a:rPr lang="en-US" sz="2800" b="1" dirty="0">
                <a:latin typeface="Tahoma" charset="0"/>
                <a:ea typeface="Tahoma" charset="0"/>
                <a:cs typeface="Tahoma" charset="0"/>
              </a:rPr>
              <a:t>Talk to your child. </a:t>
            </a:r>
            <a:r>
              <a:rPr lang="en-US" sz="2800" dirty="0">
                <a:latin typeface="Tahoma" charset="0"/>
                <a:ea typeface="Tahoma" charset="0"/>
                <a:cs typeface="Tahoma" charset="0"/>
              </a:rPr>
              <a:t>Ask questions. Point out what you like or find funny. Chat about what he learned.</a:t>
            </a:r>
          </a:p>
          <a:p>
            <a:r>
              <a:rPr lang="en-US" sz="2800" b="1" dirty="0">
                <a:latin typeface="Tahoma" charset="0"/>
                <a:ea typeface="Tahoma" charset="0"/>
                <a:cs typeface="Tahoma" charset="0"/>
              </a:rPr>
              <a:t>Sing songs and dance </a:t>
            </a:r>
            <a:r>
              <a:rPr lang="en-US" sz="2800" dirty="0">
                <a:latin typeface="Tahoma" charset="0"/>
                <a:ea typeface="Tahoma" charset="0"/>
                <a:cs typeface="Tahoma" charset="0"/>
              </a:rPr>
              <a:t>with your child. Create song and dance routines or make it up as you go along!</a:t>
            </a:r>
          </a:p>
        </p:txBody>
      </p:sp>
      <p:sp>
        <p:nvSpPr>
          <p:cNvPr id="5" name="TextBox 4">
            <a:extLst>
              <a:ext uri="{FF2B5EF4-FFF2-40B4-BE49-F238E27FC236}">
                <a16:creationId xmlns:a16="http://schemas.microsoft.com/office/drawing/2014/main" id="{7C118CD9-1813-40F5-9997-38B59CA2512C}"/>
              </a:ext>
            </a:extLst>
          </p:cNvPr>
          <p:cNvSpPr txBox="1"/>
          <p:nvPr/>
        </p:nvSpPr>
        <p:spPr>
          <a:xfrm>
            <a:off x="0" y="5648052"/>
            <a:ext cx="9144000" cy="1015663"/>
          </a:xfrm>
          <a:prstGeom prst="rect">
            <a:avLst/>
          </a:prstGeom>
          <a:solidFill>
            <a:srgbClr val="F6A220"/>
          </a:solidFill>
        </p:spPr>
        <p:txBody>
          <a:bodyPr wrap="square" rtlCol="0">
            <a:spAutoFit/>
          </a:bodyPr>
          <a:lstStyle/>
          <a:p>
            <a:pPr algn="ctr"/>
            <a:r>
              <a:rPr lang="en-US" sz="6000" dirty="0">
                <a:solidFill>
                  <a:schemeClr val="bg1"/>
                </a:solidFill>
                <a:latin typeface="Rockwell" charset="0"/>
                <a:ea typeface="Rockwell" charset="0"/>
                <a:cs typeface="Rockwell" charset="0"/>
              </a:rPr>
              <a:t>Parent Tips</a:t>
            </a:r>
          </a:p>
        </p:txBody>
      </p:sp>
      <p:pic>
        <p:nvPicPr>
          <p:cNvPr id="4" name="Picture 3">
            <a:extLst>
              <a:ext uri="{FF2B5EF4-FFF2-40B4-BE49-F238E27FC236}">
                <a16:creationId xmlns:a16="http://schemas.microsoft.com/office/drawing/2014/main" id="{4A276653-FFE3-41B0-99BF-D5F9DC38F4E3}"/>
              </a:ext>
            </a:extLst>
          </p:cNvPr>
          <p:cNvPicPr>
            <a:picLocks noChangeAspect="1"/>
          </p:cNvPicPr>
          <p:nvPr/>
        </p:nvPicPr>
        <p:blipFill>
          <a:blip r:embed="rId3"/>
          <a:stretch>
            <a:fillRect/>
          </a:stretch>
        </p:blipFill>
        <p:spPr>
          <a:xfrm>
            <a:off x="7091223" y="3656833"/>
            <a:ext cx="1789748" cy="1986856"/>
          </a:xfrm>
          <a:prstGeom prst="rect">
            <a:avLst/>
          </a:prstGeom>
        </p:spPr>
      </p:pic>
      <p:sp>
        <p:nvSpPr>
          <p:cNvPr id="6" name="Rounded Rectangular Callout 5"/>
          <p:cNvSpPr/>
          <p:nvPr/>
        </p:nvSpPr>
        <p:spPr>
          <a:xfrm flipH="1">
            <a:off x="3034785" y="4213515"/>
            <a:ext cx="3074429" cy="873492"/>
          </a:xfrm>
          <a:prstGeom prst="wedgeRoundRectCallout">
            <a:avLst>
              <a:gd name="adj1" fmla="val -75658"/>
              <a:gd name="adj2" fmla="val -3495"/>
              <a:gd name="adj3" fmla="val 16667"/>
            </a:avLst>
          </a:prstGeom>
          <a:solidFill>
            <a:srgbClr val="FFF293">
              <a:alpha val="25000"/>
            </a:srgbClr>
          </a:solidFill>
          <a:ln w="38100">
            <a:solidFill>
              <a:srgbClr val="009D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You can find more tips on the Early Learning Portal!</a:t>
            </a:r>
          </a:p>
        </p:txBody>
      </p:sp>
    </p:spTree>
    <p:extLst>
      <p:ext uri="{BB962C8B-B14F-4D97-AF65-F5344CB8AC3E}">
        <p14:creationId xmlns:p14="http://schemas.microsoft.com/office/powerpoint/2010/main" val="39238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e361f12-4eeb-43e3-ad0a-376f01e36ecd">
      <UserInfo>
        <DisplayName>Mike Ridinger</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006DB578E4304DB3F62FD4BAA5E5D0" ma:contentTypeVersion="8" ma:contentTypeDescription="Create a new document." ma:contentTypeScope="" ma:versionID="52f82078b4db59647e79118085154ec8">
  <xsd:schema xmlns:xsd="http://www.w3.org/2001/XMLSchema" xmlns:xs="http://www.w3.org/2001/XMLSchema" xmlns:p="http://schemas.microsoft.com/office/2006/metadata/properties" xmlns:ns2="de361f12-4eeb-43e3-ad0a-376f01e36ecd" xmlns:ns3="11cdd50e-d959-4b14-b01f-abb728e7c6dc" targetNamespace="http://schemas.microsoft.com/office/2006/metadata/properties" ma:root="true" ma:fieldsID="80121292c42d7da4e49f13b9a8a87cfc" ns2:_="" ns3:_="">
    <xsd:import namespace="de361f12-4eeb-43e3-ad0a-376f01e36ecd"/>
    <xsd:import namespace="11cdd50e-d959-4b14-b01f-abb728e7c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61f12-4eeb-43e3-ad0a-376f01e36e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cdd50e-d959-4b14-b01f-abb728e7c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C55184-6F8C-4426-AA62-2FE4C44C5F4D}">
  <ds:schemaRefs>
    <ds:schemaRef ds:uri="http://schemas.microsoft.com/office/2006/metadata/properties"/>
    <ds:schemaRef ds:uri="http://schemas.microsoft.com/office/infopath/2007/PartnerControls"/>
    <ds:schemaRef ds:uri="de361f12-4eeb-43e3-ad0a-376f01e36ecd"/>
  </ds:schemaRefs>
</ds:datastoreItem>
</file>

<file path=customXml/itemProps2.xml><?xml version="1.0" encoding="utf-8"?>
<ds:datastoreItem xmlns:ds="http://schemas.openxmlformats.org/officeDocument/2006/customXml" ds:itemID="{86482773-6663-430A-ADC7-43E93D2CE88A}">
  <ds:schemaRefs>
    <ds:schemaRef ds:uri="http://schemas.microsoft.com/sharepoint/v3/contenttype/forms"/>
  </ds:schemaRefs>
</ds:datastoreItem>
</file>

<file path=customXml/itemProps3.xml><?xml version="1.0" encoding="utf-8"?>
<ds:datastoreItem xmlns:ds="http://schemas.openxmlformats.org/officeDocument/2006/customXml" ds:itemID="{0877FD88-B4AC-4EAC-B9EB-01717A893B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61f12-4eeb-43e3-ad0a-376f01e36ecd"/>
    <ds:schemaRef ds:uri="11cdd50e-d959-4b14-b01f-abb728e7c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2861</TotalTime>
  <Words>2132</Words>
  <Application>Microsoft Office PowerPoint</Application>
  <PresentationFormat>On-screen Show (4:3)</PresentationFormat>
  <Paragraphs>135</Paragraphs>
  <Slides>34</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Cambria</vt:lpstr>
      <vt:lpstr>Rockwell</vt:lpstr>
      <vt:lpstr>Tahoma</vt:lpstr>
      <vt:lpstr>Office Theme</vt:lpstr>
      <vt:lpstr>PowerPoint Presentation</vt:lpstr>
      <vt:lpstr>PowerPoint Presentation</vt:lpstr>
      <vt:lpst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Rozmus</dc:creator>
  <cp:lastModifiedBy>Emily Rozmus</cp:lastModifiedBy>
  <cp:revision>80</cp:revision>
  <dcterms:modified xsi:type="dcterms:W3CDTF">2019-10-01T15:30:37Z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0x0101008C006DB578E4304DB3F62FD4BAA5E5D0</vt:lpwstr>
  </property>
</Properties>
</file>