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  <p:sldMasterId id="2147483718" r:id="rId4"/>
    <p:sldMasterId id="2147483731" r:id="rId5"/>
  </p:sldMasterIdLst>
  <p:notesMasterIdLst>
    <p:notesMasterId r:id="rId69"/>
  </p:notesMasterIdLst>
  <p:sldIdLst>
    <p:sldId id="342" r:id="rId6"/>
    <p:sldId id="344" r:id="rId7"/>
    <p:sldId id="393" r:id="rId8"/>
    <p:sldId id="272" r:id="rId9"/>
    <p:sldId id="353" r:id="rId10"/>
    <p:sldId id="398" r:id="rId11"/>
    <p:sldId id="348" r:id="rId12"/>
    <p:sldId id="350" r:id="rId13"/>
    <p:sldId id="355" r:id="rId14"/>
    <p:sldId id="378" r:id="rId15"/>
    <p:sldId id="381" r:id="rId16"/>
    <p:sldId id="380" r:id="rId17"/>
    <p:sldId id="382" r:id="rId18"/>
    <p:sldId id="399" r:id="rId19"/>
    <p:sldId id="383" r:id="rId20"/>
    <p:sldId id="384" r:id="rId21"/>
    <p:sldId id="386" r:id="rId22"/>
    <p:sldId id="385" r:id="rId23"/>
    <p:sldId id="387" r:id="rId24"/>
    <p:sldId id="357" r:id="rId25"/>
    <p:sldId id="358" r:id="rId26"/>
    <p:sldId id="371" r:id="rId27"/>
    <p:sldId id="372" r:id="rId28"/>
    <p:sldId id="394" r:id="rId29"/>
    <p:sldId id="273" r:id="rId30"/>
    <p:sldId id="341" r:id="rId31"/>
    <p:sldId id="346" r:id="rId32"/>
    <p:sldId id="397" r:id="rId33"/>
    <p:sldId id="324" r:id="rId34"/>
    <p:sldId id="336" r:id="rId35"/>
    <p:sldId id="338" r:id="rId36"/>
    <p:sldId id="337" r:id="rId37"/>
    <p:sldId id="351" r:id="rId38"/>
    <p:sldId id="359" r:id="rId39"/>
    <p:sldId id="360" r:id="rId40"/>
    <p:sldId id="395" r:id="rId41"/>
    <p:sldId id="292" r:id="rId42"/>
    <p:sldId id="294" r:id="rId43"/>
    <p:sldId id="296" r:id="rId44"/>
    <p:sldId id="297" r:id="rId45"/>
    <p:sldId id="295" r:id="rId46"/>
    <p:sldId id="374" r:id="rId47"/>
    <p:sldId id="375" r:id="rId48"/>
    <p:sldId id="376" r:id="rId49"/>
    <p:sldId id="377" r:id="rId50"/>
    <p:sldId id="361" r:id="rId51"/>
    <p:sldId id="362" r:id="rId52"/>
    <p:sldId id="400" r:id="rId53"/>
    <p:sldId id="363" r:id="rId54"/>
    <p:sldId id="389" r:id="rId55"/>
    <p:sldId id="388" r:id="rId56"/>
    <p:sldId id="390" r:id="rId57"/>
    <p:sldId id="301" r:id="rId58"/>
    <p:sldId id="302" r:id="rId59"/>
    <p:sldId id="300" r:id="rId60"/>
    <p:sldId id="303" r:id="rId61"/>
    <p:sldId id="335" r:id="rId62"/>
    <p:sldId id="334" r:id="rId63"/>
    <p:sldId id="304" r:id="rId64"/>
    <p:sldId id="307" r:id="rId65"/>
    <p:sldId id="330" r:id="rId66"/>
    <p:sldId id="396" r:id="rId67"/>
    <p:sldId id="367" r:id="rId6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CC00"/>
    <a:srgbClr val="4F6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84" y="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A7896-5EDC-44D1-8BC6-9FB3E4D75F8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CF1BD-951A-46CF-9705-5427AB18C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5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" y="0"/>
            <a:ext cx="913792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85751"/>
            <a:ext cx="3581400" cy="241458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57500"/>
            <a:ext cx="3581400" cy="200025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46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Pslide_intro&amp;after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45720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52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42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276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2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60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56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20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83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8879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1"/>
            <a:ext cx="2667000" cy="273844"/>
          </a:xfrm>
        </p:spPr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1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60016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824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21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58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79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0676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25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33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412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73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63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646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" y="0"/>
            <a:ext cx="913792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76628"/>
            <a:ext cx="7772400" cy="1021556"/>
          </a:xfrm>
        </p:spPr>
        <p:txBody>
          <a:bodyPr anchor="t"/>
          <a:lstStyle>
            <a:lvl1pPr algn="l"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4600"/>
            <a:ext cx="7772400" cy="96202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7097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1"/>
            <a:ext cx="2667000" cy="273844"/>
          </a:xfrm>
        </p:spPr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1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5065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86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30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36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2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71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41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15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2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232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22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4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7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6704-02EE-49E4-AB13-C1D2E38D4574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8250-5EB2-4DA8-81E8-45826F7B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26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4477941"/>
            <a:ext cx="9144000" cy="665559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4539854"/>
            <a:ext cx="2249488" cy="53459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6" y="4532710"/>
            <a:ext cx="6784975" cy="53578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/>
          <a:lstStyle>
            <a:lvl1pPr marL="0" indent="0" algn="l">
              <a:buNone/>
              <a:defRPr sz="1463">
                <a:solidFill>
                  <a:srgbClr val="FFFFFF"/>
                </a:solidFill>
              </a:defRPr>
            </a:lvl1pPr>
            <a:lvl2pPr marL="257175" indent="0" algn="ctr">
              <a:buNone/>
            </a:lvl2pPr>
            <a:lvl3pPr marL="514350" indent="0" algn="ctr">
              <a:buNone/>
            </a:lvl3pPr>
            <a:lvl4pPr marL="771525" indent="0" algn="ctr">
              <a:buNone/>
            </a:lvl4pPr>
            <a:lvl5pPr marL="1028700" indent="0" algn="ctr">
              <a:buNone/>
            </a:lvl5pPr>
            <a:lvl6pPr marL="1285875" indent="0" algn="ctr">
              <a:buNone/>
            </a:lvl6pPr>
            <a:lvl7pPr marL="1543050" indent="0" algn="ctr">
              <a:buNone/>
            </a:lvl7pPr>
            <a:lvl8pPr marL="1800225" indent="0" algn="ctr">
              <a:buNone/>
            </a:lvl8pPr>
            <a:lvl9pPr marL="20574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760"/>
            <a:ext cx="2057400" cy="514350"/>
          </a:xfrm>
        </p:spPr>
        <p:txBody>
          <a:bodyPr>
            <a:noAutofit/>
          </a:bodyPr>
          <a:lstStyle>
            <a:lvl1pPr algn="ctr" defTabSz="685800" fontAlgn="base">
              <a:spcBef>
                <a:spcPct val="0"/>
              </a:spcBef>
              <a:spcAft>
                <a:spcPct val="0"/>
              </a:spcAft>
              <a:defRPr sz="1125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B1520C5-2C4D-4337-9C77-473C00B072C3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177404"/>
            <a:ext cx="5867400" cy="273844"/>
          </a:xfrm>
        </p:spPr>
        <p:txBody>
          <a:bodyPr/>
          <a:lstStyle>
            <a:lvl1pPr algn="r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BDDC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BDDC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E489F61-C499-4DC1-822B-5020AA442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229244F-14A7-418B-9D33-1F7CAC55BB4B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366A3B5-8468-44CA-A1F5-B968DEB39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0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01"/>
            <a:ext cx="7123113" cy="1254919"/>
          </a:xfrm>
        </p:spPr>
        <p:txBody>
          <a:bodyPr/>
          <a:lstStyle>
            <a:lvl1pPr marL="0" indent="0">
              <a:buNone/>
              <a:defRPr sz="1575">
                <a:solidFill>
                  <a:schemeClr val="tx2"/>
                </a:solidFill>
              </a:defRPr>
            </a:lvl1pPr>
            <a:lvl2pPr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2475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7DC0522-234C-402E-9443-DDCBBD8DD539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6"/>
          </a:xfrm>
        </p:spPr>
        <p:txBody>
          <a:bodyPr>
            <a:noAutofit/>
          </a:bodyPr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 sz="135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2AB1177-6FA2-4EDB-9D59-78B23B0A0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11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A07E1C1-4970-4CC5-97E4-A3D0653C16AD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42A6598-A321-42C7-82BC-0AB912E52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84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8"/>
            <a:ext cx="8153400" cy="6524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125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125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1953D6F-A6AD-4CA7-8CBF-56C2D47A539C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0010746-4249-4C07-A84F-8C88FAFBD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5734A14-8807-4DA6-8FB0-903DB65093AD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93E0C91-0758-4274-84E8-271A91606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8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1161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1D12B9C-9D64-498F-9EF7-9AA77335E3ED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775F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8E40FC9-055F-48C6-93C9-B17B230D7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85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8"/>
            <a:ext cx="8077200" cy="652463"/>
          </a:xfrm>
        </p:spPr>
        <p:txBody>
          <a:bodyPr/>
          <a:lstStyle>
            <a:lvl1pPr algn="l">
              <a:buNone/>
              <a:defRPr sz="2475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563"/>
              </a:spcAft>
              <a:buNone/>
              <a:defRPr sz="1013"/>
            </a:lvl1pPr>
            <a:lvl2pPr>
              <a:buNone/>
              <a:defRPr sz="675"/>
            </a:lvl2pPr>
            <a:lvl3pPr>
              <a:buNone/>
              <a:defRPr sz="563"/>
            </a:lvl3pPr>
            <a:lvl4pPr>
              <a:buNone/>
              <a:defRPr sz="506"/>
            </a:lvl4pPr>
            <a:lvl5pPr>
              <a:buNone/>
              <a:defRPr sz="506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84EFB46-F022-4653-A985-EBFEEE047C7A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6460C07-287B-439B-84E9-9BC85E7F9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6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3429000"/>
            <a:ext cx="9144000" cy="66556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4" y="3498056"/>
            <a:ext cx="1463675" cy="53459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3490913"/>
            <a:ext cx="7599362" cy="53459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1" y="0"/>
            <a:ext cx="100013" cy="51506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956"/>
            </a:lvl1pPr>
            <a:lvl2pPr>
              <a:buFontTx/>
              <a:buNone/>
              <a:defRPr sz="675"/>
            </a:lvl2pPr>
            <a:lvl3pPr>
              <a:buFontTx/>
              <a:buNone/>
              <a:defRPr sz="563"/>
            </a:lvl3pPr>
            <a:lvl4pPr>
              <a:buFontTx/>
              <a:buNone/>
              <a:defRPr sz="506"/>
            </a:lvl4pPr>
            <a:lvl5pPr>
              <a:buFontTx/>
              <a:buNone/>
              <a:defRPr sz="506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/>
          <a:lstStyle>
            <a:lvl1pPr algn="l">
              <a:buNone/>
              <a:defRPr sz="1575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7D4950B-3F34-4B10-A21A-134CF60521B3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8"/>
            <a:ext cx="1447800" cy="497681"/>
          </a:xfrm>
        </p:spPr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 sz="1575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24B214F-85F3-48B3-89FC-05A7DA52D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300"/>
            <a:ext cx="4572000" cy="273844"/>
          </a:xfrm>
        </p:spPr>
        <p:txBody>
          <a:bodyPr rtlCol="0"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94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9180765-6542-4FEC-BF11-B78185AB3D02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9A54AFE-F5A6-41AA-A29B-05D1398D3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6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1" y="0"/>
            <a:ext cx="320675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1"/>
            <a:ext cx="5562600" cy="41374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0"/>
            <a:ext cx="2209800" cy="273844"/>
          </a:xfrm>
        </p:spPr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42BA7A9-61AB-4C4D-A6C9-3382B8B5A0DA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4686300"/>
            <a:ext cx="5573713" cy="273844"/>
          </a:xfrm>
        </p:spPr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8"/>
            <a:ext cx="400050" cy="244475"/>
          </a:xfrm>
        </p:spPr>
        <p:txBody>
          <a:bodyPr/>
          <a:lstStyle>
            <a:lvl1pPr defTabSz="6858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A483B2F-65EC-4B50-A913-1A1C9F2C3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4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" y="0"/>
            <a:ext cx="913792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871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" y="0"/>
            <a:ext cx="91379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9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42950"/>
            <a:ext cx="3008313" cy="9144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57352"/>
            <a:ext cx="3008313" cy="29372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778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84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" y="0"/>
            <a:ext cx="913792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00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30" r:id="rId10"/>
  </p:sldLayoutIdLst>
  <p:txStyles>
    <p:titleStyle>
      <a:lvl1pPr algn="r" defTabSz="6858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1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4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1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775F55"/>
                </a:solidFill>
              </a:rPr>
              <a:pPr/>
              <a:t>11/30/2016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86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71450"/>
            <a:ext cx="8153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200151"/>
            <a:ext cx="81534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defTabSz="514350" eaLnBrk="1" fontAlgn="auto" latinLnBrk="0" hangingPunct="1">
              <a:spcBef>
                <a:spcPts val="0"/>
              </a:spcBef>
              <a:spcAft>
                <a:spcPts val="0"/>
              </a:spcAft>
              <a:defRPr kumimoji="0" sz="788">
                <a:solidFill>
                  <a:srgbClr val="775F55"/>
                </a:solidFill>
                <a:latin typeface="Tw Cen MT"/>
                <a:ea typeface="+mn-ea"/>
              </a:defRPr>
            </a:lvl1pPr>
          </a:lstStyle>
          <a:p>
            <a:pPr>
              <a:defRPr/>
            </a:pPr>
            <a:fld id="{502C437C-DCDA-463F-823B-FCC99102E9E8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300"/>
            <a:ext cx="5421313" cy="273844"/>
          </a:xfrm>
          <a:prstGeom prst="rect">
            <a:avLst/>
          </a:prstGeom>
        </p:spPr>
        <p:txBody>
          <a:bodyPr vert="horz" anchor="ctr"/>
          <a:lstStyle>
            <a:lvl1pPr algn="r" defTabSz="514350" eaLnBrk="1" fontAlgn="auto" latinLnBrk="0" hangingPunct="1">
              <a:spcBef>
                <a:spcPts val="0"/>
              </a:spcBef>
              <a:spcAft>
                <a:spcPts val="0"/>
              </a:spcAft>
              <a:defRPr kumimoji="0" sz="788">
                <a:solidFill>
                  <a:srgbClr val="775F55"/>
                </a:solidFill>
                <a:latin typeface="Tw Cen M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926306"/>
            <a:ext cx="9144000" cy="23931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59644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59644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3692"/>
            <a:ext cx="533400" cy="18335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defTabSz="514350" eaLnBrk="1" fontAlgn="auto" latinLnBrk="0" hangingPunct="1">
              <a:spcBef>
                <a:spcPts val="0"/>
              </a:spcBef>
              <a:spcAft>
                <a:spcPts val="0"/>
              </a:spcAft>
              <a:defRPr kumimoji="0" sz="788" b="1">
                <a:solidFill>
                  <a:srgbClr val="FFFFFF"/>
                </a:solidFill>
                <a:latin typeface="Tw Cen MT"/>
                <a:ea typeface="+mn-ea"/>
              </a:defRPr>
            </a:lvl1pPr>
          </a:lstStyle>
          <a:p>
            <a:pPr>
              <a:defRPr/>
            </a:pPr>
            <a:fld id="{7560A985-F908-4E3E-B870-3BD539667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2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Tw Cen MT" panose="020B06020201040206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Tw Cen MT" panose="020B06020201040206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Tw Cen MT" panose="020B06020201040206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Tw Cen MT" panose="020B0602020104020603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Tw Cen MT" panose="020B0602020104020603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Tw Cen MT" panose="020B0602020104020603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Tw Cen MT" panose="020B0602020104020603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Tw Cen MT" panose="020B0602020104020603" pitchFamily="34" charset="0"/>
        </a:defRPr>
      </a:lvl9pPr>
    </p:titleStyle>
    <p:bodyStyle>
      <a:lvl1pPr marL="179785" indent="-179785" algn="l" rtl="0" eaLnBrk="0" fontAlgn="base" hangingPunct="0">
        <a:spcBef>
          <a:spcPts val="394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59569" indent="-153591" algn="l" rtl="0" eaLnBrk="0" fontAlgn="base" hangingPunct="0">
        <a:spcBef>
          <a:spcPts val="31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28588" algn="l" rtl="0" eaLnBrk="0" fontAlgn="base" hangingPunct="0">
        <a:spcBef>
          <a:spcPts val="281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indent="-128588" algn="l" rtl="0" eaLnBrk="0" fontAlgn="base" hangingPunct="0">
        <a:spcBef>
          <a:spcPts val="225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28588" algn="l" rtl="0" eaLnBrk="0" fontAlgn="base" hangingPunct="0">
        <a:spcBef>
          <a:spcPts val="225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183005" indent="-128588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013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37310" indent="-128588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01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91615" indent="-128588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013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28588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01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edsitement.neh.gov/" TargetMode="External"/><Relationship Id="rId7" Type="http://schemas.openxmlformats.org/officeDocument/2006/relationships/hyperlink" Target="http://www.google.com/url?sa=i&amp;source=images&amp;cd=&amp;cad=rja&amp;docid=kGawq4D1d6DWmM&amp;tbnid=x-fYrzQA7mvEIM:&amp;ved=0CAgQjRwwAA&amp;url=http://www.neh.gov/brand-materials&amp;ei=K58jUY-kONKy0AG3q4G4Bg&amp;psig=AFQjCNEjJ6VaeasiKSFtyREnoXOa3m1pcQ&amp;ust=1361375403959845" TargetMode="External"/><Relationship Id="rId2" Type="http://schemas.openxmlformats.org/officeDocument/2006/relationships/hyperlink" Target="http://edsitement.neh.gov/blog" TargetMode="Externa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h.gov/humanities/2016/fall/feature/back-when-everyone-knew-how-you-voted" TargetMode="External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home.php?#!/pages/EDSITEment/40967152965?ref=ts" TargetMode="External"/><Relationship Id="rId2" Type="http://schemas.openxmlformats.org/officeDocument/2006/relationships/hyperlink" Target="http://edsitement.neh.gov/" TargetMode="External"/><Relationship Id="rId1" Type="http://schemas.openxmlformats.org/officeDocument/2006/relationships/slideLayout" Target="../slideLayouts/slideLayout45.xml"/><Relationship Id="rId5" Type="http://schemas.openxmlformats.org/officeDocument/2006/relationships/hyperlink" Target="mailto:snijphelan@neh.govtuama@neh.gov" TargetMode="External"/><Relationship Id="rId4" Type="http://schemas.openxmlformats.org/officeDocument/2006/relationships/hyperlink" Target="http://twitter.com/EDSITEmen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80"/>
          <p:cNvSpPr>
            <a:spLocks noGrp="1" noChangeArrowheads="1"/>
          </p:cNvSpPr>
          <p:nvPr>
            <p:ph type="ctrTitle" idx="4294967295"/>
          </p:nvPr>
        </p:nvSpPr>
        <p:spPr>
          <a:xfrm>
            <a:off x="1657350" y="1597819"/>
            <a:ext cx="5829300" cy="1102519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US" sz="3200" b="1" dirty="0">
                <a:solidFill>
                  <a:srgbClr val="000000"/>
                </a:solidFill>
                <a:latin typeface="Centaur" panose="02030504050205020304" pitchFamily="18" charset="0"/>
                <a:ea typeface="Calibri" panose="020F0502020204030204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Centaur" panose="02030504050205020304" pitchFamily="18" charset="0"/>
                <a:ea typeface="Calibri" panose="020F0502020204030204" pitchFamily="34" charset="0"/>
              </a:rPr>
              <a:t>Enrich your Teaching with Treasures from EDSITEment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  <a:b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altLang="en-US" sz="3000" b="1" dirty="0">
              <a:latin typeface="Centaur" panose="02030504050205020304" pitchFamily="18" charset="0"/>
            </a:endParaRPr>
          </a:p>
        </p:txBody>
      </p:sp>
      <p:sp>
        <p:nvSpPr>
          <p:cNvPr id="102403" name="Rectangle 81"/>
          <p:cNvSpPr>
            <a:spLocks noGrp="1" noChangeArrowheads="1"/>
          </p:cNvSpPr>
          <p:nvPr>
            <p:ph type="subTitle" idx="4294967295"/>
          </p:nvPr>
        </p:nvSpPr>
        <p:spPr>
          <a:xfrm>
            <a:off x="2171700" y="2800350"/>
            <a:ext cx="4800600" cy="1943100"/>
          </a:xfrm>
          <a:solidFill>
            <a:srgbClr val="669900">
              <a:alpha val="83136"/>
            </a:srgbClr>
          </a:solidFill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endParaRPr lang="en-US" altLang="en-US" sz="1500" dirty="0">
              <a:latin typeface="Centaur" panose="020305040502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altLang="en-US" b="1" dirty="0">
                <a:latin typeface="Centaur" panose="02030504050205020304" pitchFamily="18" charset="0"/>
              </a:rPr>
              <a:t>EDSITEment Project Specialists: </a:t>
            </a:r>
          </a:p>
          <a:p>
            <a:pPr marL="0" indent="0" algn="ctr">
              <a:buNone/>
            </a:pPr>
            <a:r>
              <a:rPr lang="en-US" altLang="en-US" sz="1500" b="1" dirty="0">
                <a:latin typeface="Centaur" panose="02030504050205020304" pitchFamily="18" charset="0"/>
              </a:rPr>
              <a:t>Joe Phelan, History and Social Studies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altLang="en-US" sz="1500" b="1" dirty="0">
                <a:latin typeface="Centaur" panose="02030504050205020304" pitchFamily="18" charset="0"/>
              </a:rPr>
              <a:t>Shelley NiTuama, Literature and Language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altLang="en-US" sz="1350" b="1" dirty="0"/>
          </a:p>
          <a:p>
            <a:pPr marL="0" indent="0" algn="ctr">
              <a:lnSpc>
                <a:spcPct val="90000"/>
              </a:lnSpc>
              <a:buNone/>
            </a:pPr>
            <a:endParaRPr lang="en-US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839201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5650" y="-2349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0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571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10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6950" y="-3333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3900" y="-29464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5850" y="-30162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1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8850" y="-20383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2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571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29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-32575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66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571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21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8350" y="-25082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7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725365"/>
            <a:ext cx="4572000" cy="2339102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/>
            <a:r>
              <a:rPr lang="en-US" sz="1800" b="1" dirty="0">
                <a:latin typeface="Centaur" panose="02030504050205020304" pitchFamily="18" charset="0"/>
              </a:rPr>
              <a:t>What is EDSITEment? </a:t>
            </a:r>
          </a:p>
          <a:p>
            <a:pPr algn="ctr"/>
            <a:r>
              <a:rPr lang="en-US" sz="1600" dirty="0">
                <a:latin typeface="Centaur" panose="02030504050205020304" pitchFamily="18" charset="0"/>
              </a:rPr>
              <a:t>We represent the highest quality digital humanities content designed to foster exploration and discovery in communities of learners</a:t>
            </a:r>
          </a:p>
          <a:p>
            <a:pPr algn="ctr"/>
            <a:endParaRPr lang="en-US" sz="1600" b="1" dirty="0">
              <a:latin typeface="Centaur" panose="02030504050205020304" pitchFamily="18" charset="0"/>
            </a:endParaRPr>
          </a:p>
          <a:p>
            <a:pPr algn="ctr"/>
            <a:r>
              <a:rPr lang="en-US" sz="1600" b="1" dirty="0">
                <a:latin typeface="Centaur" panose="02030504050205020304" pitchFamily="18" charset="0"/>
              </a:rPr>
              <a:t>What does EDSITEment offer?</a:t>
            </a:r>
          </a:p>
          <a:p>
            <a:pPr algn="ctr"/>
            <a:r>
              <a:rPr lang="en-US" sz="1600" dirty="0">
                <a:latin typeface="Centaur" panose="02030504050205020304" pitchFamily="18" charset="0"/>
              </a:rPr>
              <a:t>We offer a virtual treasure trove for</a:t>
            </a:r>
            <a:r>
              <a:rPr lang="en-US" sz="1600" dirty="0">
                <a:latin typeface="Centaur" panose="02030504050205020304" pitchFamily="18" charset="0"/>
                <a:ea typeface="Calibri" panose="020F0502020204030204" pitchFamily="34" charset="0"/>
              </a:rPr>
              <a:t> teachers, students, and parents searching for high-quality material to enrich student learning at all levels.</a:t>
            </a:r>
            <a:endParaRPr lang="en-US" sz="1600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15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12829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13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4350" y="-1221750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9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44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-800100"/>
            <a:ext cx="13716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64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54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-1200150"/>
            <a:ext cx="13716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955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2.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Are you are familiar with the EDSITEment website?  </a:t>
            </a:r>
            <a:br>
              <a:rPr lang="en-US" b="1" dirty="0"/>
            </a:br>
            <a:r>
              <a:rPr lang="en-US" b="1" dirty="0"/>
              <a:t>	</a:t>
            </a:r>
            <a:r>
              <a:rPr lang="en-US" sz="1800" b="1" dirty="0"/>
              <a:t>Please click on the little guy at the top of your screen and </a:t>
            </a:r>
            <a:br>
              <a:rPr lang="en-US" sz="1800" b="1" dirty="0"/>
            </a:br>
            <a:r>
              <a:rPr lang="en-US" sz="1800" b="1" dirty="0"/>
              <a:t>               choose the green (yes) or red (no) circle.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10" y="3055560"/>
            <a:ext cx="1441003" cy="11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91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514350"/>
          </a:xfrm>
          <a:solidFill>
            <a:srgbClr val="FFCF37">
              <a:alpha val="40784"/>
            </a:srgbClr>
          </a:solidFill>
          <a:effectLst>
            <a:outerShdw blurRad="76200" dist="12700" dir="2700000" sy="-23000" kx="-800400" algn="bl" rotWithShape="0">
              <a:srgbClr val="92D050">
                <a:alpha val="20000"/>
              </a:srgb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cap="small" dirty="0">
                <a:latin typeface="Calisto MT" pitchFamily="18" charset="0"/>
              </a:rPr>
              <a:t>NEH’s EDSITEment is …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2440" y="1143000"/>
            <a:ext cx="3886200" cy="3829050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</a:pPr>
            <a:r>
              <a:rPr lang="en-US" sz="1200" b="1" dirty="0">
                <a:latin typeface="Calisto MT" pitchFamily="18" charset="0"/>
              </a:rPr>
              <a:t>a 18-year-old, award-winning website of the National Endowment for the Humanities </a:t>
            </a:r>
            <a:r>
              <a:rPr lang="en-US" sz="1200" b="1" dirty="0">
                <a:solidFill>
                  <a:srgbClr val="C00000"/>
                </a:solidFill>
                <a:latin typeface="Calisto MT" pitchFamily="18" charset="0"/>
              </a:rPr>
              <a:t>edsitement.neh.gov</a:t>
            </a:r>
          </a:p>
          <a:p>
            <a:pPr>
              <a:spcBef>
                <a:spcPts val="450"/>
              </a:spcBef>
            </a:pPr>
            <a:endParaRPr lang="en-US" sz="1200" b="1" dirty="0">
              <a:solidFill>
                <a:srgbClr val="C00000"/>
              </a:solidFill>
              <a:latin typeface="Calisto MT" pitchFamily="18" charset="0"/>
            </a:endParaRPr>
          </a:p>
          <a:p>
            <a:pPr>
              <a:spcBef>
                <a:spcPts val="450"/>
              </a:spcBef>
            </a:pPr>
            <a:r>
              <a:rPr lang="en-US" sz="1200" b="1" dirty="0">
                <a:latin typeface="Calisto MT" pitchFamily="18" charset="0"/>
              </a:rPr>
              <a:t>a dynamic resource for teachers, librarians, students, and life-long learners</a:t>
            </a:r>
          </a:p>
          <a:p>
            <a:pPr>
              <a:spcBef>
                <a:spcPts val="450"/>
              </a:spcBef>
            </a:pPr>
            <a:endParaRPr lang="en-US" sz="1200" b="1" dirty="0">
              <a:latin typeface="Calisto MT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200" b="1" dirty="0">
                <a:latin typeface="Calisto MT" pitchFamily="18" charset="0"/>
              </a:rPr>
              <a:t>a repository of over 500 lessons, 400+ websites vetted for classroom excellence, all aligned with the Common Core State Standards</a:t>
            </a:r>
          </a:p>
          <a:p>
            <a:pPr eaLnBrk="1" hangingPunct="1">
              <a:lnSpc>
                <a:spcPct val="80000"/>
              </a:lnSpc>
            </a:pPr>
            <a:endParaRPr lang="en-US" sz="1200" b="1" dirty="0">
              <a:latin typeface="Calisto MT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1200" b="1" dirty="0">
                <a:latin typeface="Calisto MT" pitchFamily="18" charset="0"/>
              </a:rPr>
              <a:t>a resource filled with timely ideas accessible through multiple platforms, including a monthly newsletter, Face Book, Twitter, and </a:t>
            </a:r>
            <a:r>
              <a:rPr lang="en-US" sz="1200" b="1" dirty="0">
                <a:solidFill>
                  <a:srgbClr val="800000"/>
                </a:solidFill>
                <a:latin typeface="Calisto MT" pitchFamily="18" charset="0"/>
              </a:rPr>
              <a:t>a Closer Readings+ blog 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Calisto MT" pitchFamily="18" charset="0"/>
                <a:hlinkClick r:id="rId2"/>
              </a:rPr>
              <a:t>edsitement.neh.gov/blog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Calisto MT" pitchFamily="18" charset="0"/>
            </a:endParaRPr>
          </a:p>
          <a:p>
            <a:pPr>
              <a:lnSpc>
                <a:spcPct val="80000"/>
              </a:lnSpc>
            </a:pPr>
            <a:endParaRPr lang="en-US" sz="1200" b="1" dirty="0">
              <a:latin typeface="Calisto MT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200" b="1" dirty="0">
                <a:latin typeface="Calisto MT" pitchFamily="18" charset="0"/>
              </a:rPr>
              <a:t>with over </a:t>
            </a:r>
            <a:r>
              <a:rPr lang="en-US" sz="1200" b="1" dirty="0">
                <a:solidFill>
                  <a:srgbClr val="800000"/>
                </a:solidFill>
                <a:latin typeface="Calisto MT" pitchFamily="18" charset="0"/>
              </a:rPr>
              <a:t>2.5 million visits per year </a:t>
            </a:r>
            <a:r>
              <a:rPr lang="en-US" sz="1200" b="1" dirty="0">
                <a:latin typeface="Calisto MT" pitchFamily="18" charset="0"/>
              </a:rPr>
              <a:t>and over </a:t>
            </a:r>
            <a:r>
              <a:rPr lang="en-US" sz="1200" b="1" dirty="0">
                <a:solidFill>
                  <a:srgbClr val="800000"/>
                </a:solidFill>
                <a:latin typeface="Calisto MT" pitchFamily="18" charset="0"/>
              </a:rPr>
              <a:t>14 thousand per day</a:t>
            </a:r>
            <a:r>
              <a:rPr lang="en-US" sz="1200" b="1" dirty="0">
                <a:latin typeface="Calisto MT" pitchFamily="18" charset="0"/>
              </a:rPr>
              <a:t> during periods of peak educational use</a:t>
            </a:r>
          </a:p>
          <a:p>
            <a:pPr marL="0" indent="0">
              <a:lnSpc>
                <a:spcPct val="80000"/>
              </a:lnSpc>
              <a:buNone/>
            </a:pPr>
            <a:endParaRPr lang="en-US" sz="1500" dirty="0">
              <a:latin typeface="Calisto MT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43001" y="-23640241"/>
            <a:ext cx="2498211" cy="4762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0567520" rIns="221387" bIns="2570940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  </a:t>
            </a:r>
            <a:r>
              <a:rPr lang="en-US" sz="382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0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5" dirty="0">
                <a:solidFill>
                  <a:srgbClr val="4B4B4B"/>
                </a:solidFill>
                <a:latin typeface="Arial" pitchFamily="34" charset="0"/>
                <a:cs typeface="Arial" pitchFamily="34" charset="0"/>
              </a:rPr>
              <a:t>Presented by:</a:t>
            </a:r>
            <a:br>
              <a:rPr lang="en-US" sz="975" dirty="0">
                <a:solidFill>
                  <a:srgbClr val="4B4B4B"/>
                </a:solidFill>
                <a:latin typeface="Arial" pitchFamily="34" charset="0"/>
                <a:cs typeface="Arial" pitchFamily="34" charset="0"/>
              </a:rPr>
            </a:br>
            <a:endParaRPr lang="en-US" sz="101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DSITEment! The Best of the Humanities on the Web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6" y="-2868216"/>
            <a:ext cx="2736056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57301" y="-23525941"/>
            <a:ext cx="2498211" cy="4762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0567520" rIns="221387" bIns="2570940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  </a:t>
            </a:r>
            <a:r>
              <a:rPr lang="en-US" sz="382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0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75" dirty="0">
                <a:solidFill>
                  <a:srgbClr val="4B4B4B"/>
                </a:solidFill>
                <a:latin typeface="Arial" pitchFamily="34" charset="0"/>
                <a:cs typeface="Arial" pitchFamily="34" charset="0"/>
              </a:rPr>
              <a:t>Presented by:</a:t>
            </a:r>
            <a:br>
              <a:rPr lang="en-US" sz="975" dirty="0">
                <a:solidFill>
                  <a:srgbClr val="4B4B4B"/>
                </a:solidFill>
                <a:latin typeface="Arial" pitchFamily="34" charset="0"/>
                <a:cs typeface="Arial" pitchFamily="34" charset="0"/>
              </a:rPr>
            </a:br>
            <a:endParaRPr lang="en-US" sz="101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EDSITEment! The Best of the Humanities on the Web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6" y="-2753916"/>
            <a:ext cx="2736056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03" y="4000501"/>
            <a:ext cx="1841897" cy="408776"/>
          </a:xfrm>
          <a:prstGeom prst="rect">
            <a:avLst/>
          </a:prstGeom>
        </p:spPr>
      </p:pic>
      <p:pic>
        <p:nvPicPr>
          <p:cNvPr id="10" name="Picture 2" descr="http://www.neh.gov/files/neh_logo_horizlarg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24" y="2971801"/>
            <a:ext cx="2184577" cy="53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09" y="1242890"/>
            <a:ext cx="1042484" cy="13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1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5109" y="-169838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67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0074" y="-2007985"/>
            <a:ext cx="14305280" cy="80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3.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How many of you are finding it a challenge to meet the Common Core State Standards?</a:t>
            </a:r>
          </a:p>
        </p:txBody>
      </p:sp>
    </p:spTree>
    <p:extLst>
      <p:ext uri="{BB962C8B-B14F-4D97-AF65-F5344CB8AC3E}">
        <p14:creationId xmlns:p14="http://schemas.microsoft.com/office/powerpoint/2010/main" val="1158519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4050" y="-233595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0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1.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531352" cy="337185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How many of you know that the National Endowment for the Humanities serves the k-12 community of teachers?</a:t>
            </a:r>
          </a:p>
          <a:p>
            <a:pPr marL="0" indent="0">
              <a:buNone/>
            </a:pPr>
            <a:r>
              <a:rPr lang="en-US" sz="1800" b="1" dirty="0"/>
              <a:t>	Please click on the little guy at the top of your screen to raise </a:t>
            </a:r>
            <a:r>
              <a:rPr lang="en-US" sz="1800" b="1"/>
              <a:t>your </a:t>
            </a:r>
            <a:br>
              <a:rPr lang="en-US" sz="1800" b="1"/>
            </a:br>
            <a:r>
              <a:rPr lang="en-US" sz="1800" b="1"/>
              <a:t>               hand </a:t>
            </a:r>
            <a:endParaRPr lang="en-US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11" y="3462656"/>
            <a:ext cx="1200000" cy="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8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215" y="-624211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00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8438" y="-1352180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4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7316" y="-1511978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8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0800" y="-3183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47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13549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8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1200" y="-1220929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2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How many of you integrate poetry into your classroom teaching?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8232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8439" y="-1583000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77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0683" y="-943808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18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2928" y="-775131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7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-914400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8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6195" y="-1369935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983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9506" y="-518728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90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16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-1114425"/>
            <a:ext cx="13716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01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-1314450"/>
            <a:ext cx="13716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728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36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150" y="-1085850"/>
            <a:ext cx="13716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451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46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-1114425"/>
            <a:ext cx="13716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440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4061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41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2167" y="1370013"/>
            <a:ext cx="5799665" cy="3262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1" y="-1275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74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0450" y="-40576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45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571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5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entaur" panose="02030504050205020304" pitchFamily="18" charset="0"/>
              </a:rPr>
              <a:t>National Endowment for the Humanities Programs </a:t>
            </a:r>
            <a:br>
              <a:rPr lang="en-US" b="1" dirty="0">
                <a:solidFill>
                  <a:schemeClr val="tx1"/>
                </a:solidFill>
                <a:latin typeface="Centaur" panose="02030504050205020304" pitchFamily="18" charset="0"/>
              </a:rPr>
            </a:br>
            <a:r>
              <a:rPr lang="en-US" sz="1600" dirty="0">
                <a:latin typeface="Centaur" panose="02030504050205020304" pitchFamily="18" charset="0"/>
              </a:rPr>
              <a:t>A few examples of current offerings for teachers: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i="1" dirty="0">
                <a:latin typeface="Centaur" panose="02030504050205020304" pitchFamily="18" charset="0"/>
              </a:rPr>
              <a:t>Humanities</a:t>
            </a:r>
            <a:r>
              <a:rPr lang="en-US" b="1" dirty="0">
                <a:latin typeface="Centaur" panose="02030504050205020304" pitchFamily="18" charset="0"/>
              </a:rPr>
              <a:t> magazine </a:t>
            </a:r>
            <a:r>
              <a:rPr lang="en-US" dirty="0">
                <a:latin typeface="Centaur" panose="02030504050205020304" pitchFamily="18" charset="0"/>
              </a:rPr>
              <a:t>articles</a:t>
            </a:r>
          </a:p>
          <a:p>
            <a:pPr lvl="1"/>
            <a:r>
              <a:rPr lang="en-US" b="1" dirty="0">
                <a:effectLst/>
                <a:latin typeface="Centaur" panose="02030504050205020304" pitchFamily="18" charset="0"/>
                <a:hlinkClick r:id="rId2"/>
              </a:rPr>
              <a:t>Back When Everyone Knew How You Voted</a:t>
            </a:r>
            <a:r>
              <a:rPr lang="en-US" b="1" dirty="0">
                <a:effectLst/>
                <a:latin typeface="Centaur" panose="02030504050205020304" pitchFamily="18" charset="0"/>
              </a:rPr>
              <a:t> </a:t>
            </a:r>
            <a:r>
              <a:rPr lang="en-US" dirty="0">
                <a:effectLst/>
                <a:latin typeface="Centaur" panose="02030504050205020304" pitchFamily="18" charset="0"/>
              </a:rPr>
              <a:t>The secret ballot seems fundamental to democracy, and yet we did not always vote in private.</a:t>
            </a:r>
            <a:endParaRPr lang="en-US" dirty="0">
              <a:latin typeface="Centaur" panose="02030504050205020304" pitchFamily="18" charset="0"/>
            </a:endParaRPr>
          </a:p>
          <a:p>
            <a:r>
              <a:rPr lang="en-US" b="1" dirty="0">
                <a:latin typeface="Centaur" panose="02030504050205020304" pitchFamily="18" charset="0"/>
              </a:rPr>
              <a:t>Professional development opportunities </a:t>
            </a:r>
            <a:r>
              <a:rPr lang="en-US" dirty="0">
                <a:latin typeface="Centaur" panose="02030504050205020304" pitchFamily="18" charset="0"/>
              </a:rPr>
              <a:t>- Summer 2017</a:t>
            </a:r>
            <a:endParaRPr lang="en-US" dirty="0">
              <a:effectLst/>
              <a:latin typeface="Centaur" panose="02030504050205020304" pitchFamily="18" charset="0"/>
            </a:endParaRPr>
          </a:p>
          <a:p>
            <a:pPr lvl="1"/>
            <a:r>
              <a:rPr lang="en-US" b="1" dirty="0">
                <a:effectLst/>
                <a:latin typeface="Centaur" panose="02030504050205020304" pitchFamily="18" charset="0"/>
              </a:rPr>
              <a:t>Summer Seminars and Institutes for School Teachers</a:t>
            </a:r>
            <a:br>
              <a:rPr lang="en-US" dirty="0">
                <a:effectLst/>
                <a:latin typeface="Centaur" panose="02030504050205020304" pitchFamily="18" charset="0"/>
              </a:rPr>
            </a:br>
            <a:r>
              <a:rPr lang="en-US" dirty="0">
                <a:effectLst/>
                <a:latin typeface="Centaur" panose="02030504050205020304" pitchFamily="18" charset="0"/>
              </a:rPr>
              <a:t>Attendees spend between two to five weeks on in-depth study of a humanities topic.</a:t>
            </a:r>
          </a:p>
          <a:p>
            <a:pPr lvl="1"/>
            <a:r>
              <a:rPr lang="en-US" b="1" dirty="0">
                <a:effectLst/>
                <a:latin typeface="Centaur" panose="02030504050205020304" pitchFamily="18" charset="0"/>
              </a:rPr>
              <a:t>Landmarks of American History and Culture Workshops for School Teachers</a:t>
            </a:r>
            <a:br>
              <a:rPr lang="en-US" dirty="0">
                <a:effectLst/>
                <a:latin typeface="Centaur" panose="02030504050205020304" pitchFamily="18" charset="0"/>
              </a:rPr>
            </a:br>
            <a:r>
              <a:rPr lang="en-US" dirty="0">
                <a:effectLst/>
                <a:latin typeface="Centaur" panose="02030504050205020304" pitchFamily="18" charset="0"/>
              </a:rPr>
              <a:t>These one-week programs give participants direct experiences in the interpretation of significant historical and cultural sites and the use of archival and other primary evidence.</a:t>
            </a:r>
          </a:p>
          <a:p>
            <a:r>
              <a:rPr lang="en-US" b="1" dirty="0">
                <a:latin typeface="Centaur" panose="02030504050205020304" pitchFamily="18" charset="0"/>
              </a:rPr>
              <a:t>Public Programs </a:t>
            </a:r>
          </a:p>
          <a:p>
            <a:pPr lvl="1"/>
            <a:r>
              <a:rPr lang="en-US" dirty="0">
                <a:latin typeface="Centaur" panose="02030504050205020304" pitchFamily="18" charset="0"/>
              </a:rPr>
              <a:t>National exhibitions: Shakespeare’s First Folio tour</a:t>
            </a:r>
          </a:p>
          <a:p>
            <a:pPr lvl="1"/>
            <a:r>
              <a:rPr lang="en-US" dirty="0">
                <a:latin typeface="Centaur" panose="02030504050205020304" pitchFamily="18" charset="0"/>
              </a:rPr>
              <a:t>Educational documentaries: “Created Equal” - </a:t>
            </a:r>
            <a:r>
              <a:rPr lang="en-US" i="1" dirty="0">
                <a:latin typeface="Centaur" panose="02030504050205020304" pitchFamily="18" charset="0"/>
              </a:rPr>
              <a:t>Freedom Summer</a:t>
            </a:r>
          </a:p>
          <a:p>
            <a:pPr lvl="1"/>
            <a:r>
              <a:rPr lang="en-US" dirty="0">
                <a:latin typeface="Centaur" panose="02030504050205020304" pitchFamily="18" charset="0"/>
              </a:rPr>
              <a:t>Educational repositories: Chronicling America  Historic American Newspapers </a:t>
            </a:r>
          </a:p>
          <a:p>
            <a:pPr lvl="1"/>
            <a:r>
              <a:rPr lang="en-US" dirty="0">
                <a:latin typeface="Centaur" panose="02030504050205020304" pitchFamily="18" charset="0"/>
              </a:rPr>
              <a:t>Educational games: Mission US; </a:t>
            </a:r>
            <a:r>
              <a:rPr lang="en-US" i="1" dirty="0">
                <a:latin typeface="Centaur" panose="02030504050205020304" pitchFamily="18" charset="0"/>
              </a:rPr>
              <a:t>Walden,</a:t>
            </a:r>
            <a:r>
              <a:rPr lang="en-US" dirty="0">
                <a:latin typeface="Centaur" panose="02030504050205020304" pitchFamily="18" charset="0"/>
              </a:rPr>
              <a:t> a game</a:t>
            </a:r>
          </a:p>
          <a:p>
            <a:pPr marL="205978" lvl="1" indent="0">
              <a:buNone/>
            </a:pPr>
            <a:endParaRPr lang="en-US" dirty="0">
              <a:latin typeface="Centaur" panose="02030504050205020304" pitchFamily="18" charset="0"/>
            </a:endParaRPr>
          </a:p>
          <a:p>
            <a:pPr marL="20597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85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571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94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571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77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5717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856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8136" y="-2171700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74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0079" y="-1740024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26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9547" y="-206961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00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8540" y="-846153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693" y="-82673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97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3029" y="-917175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84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2815" y="-508802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7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3752" y="-159873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821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5172" y="-242472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234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7650" y="-776949"/>
            <a:ext cx="129921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0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5.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How many of you are interested in exploring NEH’s opportunities for teachers and/or EDSITEment resources?</a:t>
            </a:r>
          </a:p>
        </p:txBody>
      </p:sp>
    </p:spTree>
    <p:extLst>
      <p:ext uri="{BB962C8B-B14F-4D97-AF65-F5344CB8AC3E}">
        <p14:creationId xmlns:p14="http://schemas.microsoft.com/office/powerpoint/2010/main" val="3185336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entaur" panose="02030504050205020304" pitchFamily="18" charset="0"/>
              </a:rPr>
              <a:t>Visit EDSITEment!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  <a:latin typeface="Centaur" panose="02030504050205020304" pitchFamily="18" charset="0"/>
                <a:hlinkClick r:id="rId2"/>
              </a:rPr>
              <a:t>http://edsitement.neh.gov/</a:t>
            </a:r>
            <a:endParaRPr lang="en-US" altLang="en-US" sz="2400" b="1" dirty="0">
              <a:solidFill>
                <a:srgbClr val="FFC000"/>
              </a:solidFill>
              <a:latin typeface="Centaur" panose="020305040502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400" b="1" dirty="0">
              <a:latin typeface="Centaur" panose="020305040502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Centaur" panose="02030504050205020304" pitchFamily="18" charset="0"/>
              </a:rPr>
              <a:t>Join us on </a:t>
            </a:r>
            <a:r>
              <a:rPr lang="en-US" altLang="en-US" sz="2400" b="1" dirty="0">
                <a:latin typeface="Centaur" panose="02030504050205020304" pitchFamily="18" charset="0"/>
                <a:hlinkClick r:id="rId3"/>
              </a:rPr>
              <a:t>FACEBOOK</a:t>
            </a:r>
            <a:r>
              <a:rPr lang="en-US" altLang="en-US" sz="2400" b="1" dirty="0">
                <a:latin typeface="Centaur" panose="02030504050205020304" pitchFamily="18" charset="0"/>
              </a:rPr>
              <a:t>. </a:t>
            </a:r>
            <a:r>
              <a:rPr lang="en-US" altLang="en-US" sz="2400" b="1" dirty="0">
                <a:latin typeface="Centaur" panose="02030504050205020304" pitchFamily="18" charset="0"/>
                <a:hlinkClick r:id="rId4"/>
              </a:rPr>
              <a:t>TWITTER</a:t>
            </a:r>
            <a:r>
              <a:rPr lang="en-US" altLang="en-US" sz="2400" b="1" dirty="0">
                <a:latin typeface="Centaur" panose="02030504050205020304" pitchFamily="18" charset="0"/>
              </a:rPr>
              <a:t> us! </a:t>
            </a:r>
          </a:p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Centaur" panose="02030504050205020304" pitchFamily="18" charset="0"/>
              </a:rPr>
              <a:t>Joe Phelan </a:t>
            </a:r>
            <a:r>
              <a:rPr lang="en-US" altLang="en-US" sz="2400" b="1" dirty="0">
                <a:latin typeface="Centaur" panose="02030504050205020304" pitchFamily="18" charset="0"/>
                <a:hlinkClick r:id="rId5"/>
              </a:rPr>
              <a:t>jphelan@neh.gov</a:t>
            </a:r>
            <a:endParaRPr lang="en-US" altLang="en-US" sz="2400" b="1" dirty="0">
              <a:latin typeface="Centaur" panose="020305040502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Centaur" panose="02030504050205020304" pitchFamily="18" charset="0"/>
              </a:rPr>
              <a:t>Shelley NiTuama </a:t>
            </a:r>
            <a:r>
              <a:rPr lang="en-US" altLang="en-US" sz="2400" b="1" dirty="0">
                <a:latin typeface="Centaur" panose="02030504050205020304" pitchFamily="18" charset="0"/>
                <a:hlinkClick r:id="rId5"/>
              </a:rPr>
              <a:t>snituama@neh.gov</a:t>
            </a:r>
            <a:endParaRPr lang="en-US" altLang="en-US" sz="2400" b="1" dirty="0">
              <a:latin typeface="Centaur" panose="020305040502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8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85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-1314450"/>
            <a:ext cx="13716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42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95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1371600"/>
            <a:ext cx="137160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630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2880" y="-1527966"/>
            <a:ext cx="13980160" cy="78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3015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3643</TotalTime>
  <Words>330</Words>
  <Application>Microsoft Office PowerPoint</Application>
  <PresentationFormat>On-screen Show (16:9)</PresentationFormat>
  <Paragraphs>65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63</vt:i4>
      </vt:variant>
    </vt:vector>
  </HeadingPairs>
  <TitlesOfParts>
    <vt:vector size="78" baseType="lpstr">
      <vt:lpstr>ＭＳ Ｐゴシック</vt:lpstr>
      <vt:lpstr>Arial</vt:lpstr>
      <vt:lpstr>Calibri</vt:lpstr>
      <vt:lpstr>Calibri Light</vt:lpstr>
      <vt:lpstr>Calisto MT</vt:lpstr>
      <vt:lpstr>Centaur</vt:lpstr>
      <vt:lpstr>Times New Roman</vt:lpstr>
      <vt:lpstr>Tw Cen MT</vt:lpstr>
      <vt:lpstr>Wingdings</vt:lpstr>
      <vt:lpstr>Wingdings 2</vt:lpstr>
      <vt:lpstr>1_Office Theme</vt:lpstr>
      <vt:lpstr>Median</vt:lpstr>
      <vt:lpstr>1_Median</vt:lpstr>
      <vt:lpstr>Office Theme</vt:lpstr>
      <vt:lpstr>2_Median</vt:lpstr>
      <vt:lpstr> Enrich your Teaching with Treasures from EDSITEment! </vt:lpstr>
      <vt:lpstr>PowerPoint Presentation</vt:lpstr>
      <vt:lpstr>Poll Question 1.</vt:lpstr>
      <vt:lpstr>PowerPoint Presentation</vt:lpstr>
      <vt:lpstr>National Endowment for the Humanities Programs  A few examples of current offerings for teachers: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Question 2.</vt:lpstr>
      <vt:lpstr>NEH’s EDSITEment is …</vt:lpstr>
      <vt:lpstr>PowerPoint Presentation</vt:lpstr>
      <vt:lpstr>PowerPoint Presentation</vt:lpstr>
      <vt:lpstr>Poll Question 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Question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Question 5.</vt:lpstr>
      <vt:lpstr>Visit EDSITEment!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NiTuama, Shelley</dc:creator>
  <cp:lastModifiedBy>Juanita Markham</cp:lastModifiedBy>
  <cp:revision>133</cp:revision>
  <dcterms:created xsi:type="dcterms:W3CDTF">2015-11-04T20:38:10Z</dcterms:created>
  <dcterms:modified xsi:type="dcterms:W3CDTF">2016-11-30T13:51:15Z</dcterms:modified>
</cp:coreProperties>
</file>