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Candal"/>
      <p:regular r:id="rId39"/>
    </p:embeddedFont>
    <p:embeddedFont>
      <p:font typeface="Josefin Slab"/>
      <p:regular r:id="rId40"/>
      <p:bold r:id="rId41"/>
      <p:italic r:id="rId42"/>
      <p:boldItalic r:id="rId43"/>
    </p:embeddedFont>
    <p:embeddedFont>
      <p:font typeface="Rock Salt"/>
      <p:regular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osefinSlab-regular.fntdata"/><Relationship Id="rId20" Type="http://schemas.openxmlformats.org/officeDocument/2006/relationships/slide" Target="slides/slide16.xml"/><Relationship Id="rId42" Type="http://schemas.openxmlformats.org/officeDocument/2006/relationships/font" Target="fonts/JosefinSlab-italic.fntdata"/><Relationship Id="rId41" Type="http://schemas.openxmlformats.org/officeDocument/2006/relationships/font" Target="fonts/JosefinSlab-bold.fntdata"/><Relationship Id="rId22" Type="http://schemas.openxmlformats.org/officeDocument/2006/relationships/slide" Target="slides/slide18.xml"/><Relationship Id="rId44" Type="http://schemas.openxmlformats.org/officeDocument/2006/relationships/font" Target="fonts/RockSalt-regular.fntdata"/><Relationship Id="rId21" Type="http://schemas.openxmlformats.org/officeDocument/2006/relationships/slide" Target="slides/slide17.xml"/><Relationship Id="rId43" Type="http://schemas.openxmlformats.org/officeDocument/2006/relationships/font" Target="fonts/JosefinSlab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Candal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kflix.grolier.com/sw/node-33979/bk0028pr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twitter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4th Grade students use the AR Flashcards App to see an animal appear, research that animal, and design a complementing page with information and  illustrations. All the pages are compiled into an Alphabet Book.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 flashcards App, beginning research skills with INFOhio.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Scan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Scan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5th Grade students pick a series of AR illustrations and write a story to complement the illustrations using a presentation program. 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#appsmash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Who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Think about marketing, student engagement, deeper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Think about content and process.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channels, social media like platform, easy to keep private, great for elementary.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Studio- more complex, for teachers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Quiver and AR flashcards apps contain premade Augmented Reality Targets that a user scans. When scanned, 4D images, sounds, etc. appear. Daquir and Aurasma allow users to create their own AR experience.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students create in iPad app, class login, must follow a channel to scan an aura, safer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more sophisticated 3D and 4D, teacher as creator, HS students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Old video, but illustrates how we can use Daquri to embed anything.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AR creates a 3D and sometimes 4D user experience through the lens of a tablet/smartphone.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one tablet, any kind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3</a:t>
            </a:r>
            <a:r>
              <a:rPr lang="en" sz="12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rd Grade Students read the story, </a:t>
            </a:r>
            <a:r>
              <a:rPr i="1" lang="en" sz="1200" u="sng">
                <a:solidFill>
                  <a:schemeClr val="hlink"/>
                </a:solidFill>
                <a:latin typeface="Josefin Slab"/>
                <a:ea typeface="Josefin Slab"/>
                <a:cs typeface="Josefin Slab"/>
                <a:sym typeface="Josefin Slab"/>
                <a:hlinkClick r:id="rId2"/>
              </a:rPr>
              <a:t>The Dot</a:t>
            </a:r>
            <a:r>
              <a:rPr lang="en" sz="12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 by Peter Reynolds, design their own dot with colAR and then write a paragraph about their dot.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students self asses incorporates 3rd grade ELA and technological literacy.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jpg"/><Relationship Id="rId4" Type="http://schemas.openxmlformats.org/officeDocument/2006/relationships/hyperlink" Target="mailto:amm@beachwoodschools.org" TargetMode="External"/><Relationship Id="rId5" Type="http://schemas.openxmlformats.org/officeDocument/2006/relationships/hyperlink" Target="https://twitter.com/librarymax" TargetMode="External"/><Relationship Id="rId6" Type="http://schemas.openxmlformats.org/officeDocument/2006/relationships/image" Target="../media/image00.png"/><Relationship Id="rId7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01.png"/><Relationship Id="rId6" Type="http://schemas.openxmlformats.org/officeDocument/2006/relationships/hyperlink" Target="https://twitter.com/librarymax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Relationship Id="rId4" Type="http://schemas.openxmlformats.org/officeDocument/2006/relationships/image" Target="../media/image15.jpg"/><Relationship Id="rId5" Type="http://schemas.openxmlformats.org/officeDocument/2006/relationships/hyperlink" Target="http://issuu.com/librarymax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arflashcards.com/" TargetMode="External"/><Relationship Id="rId4" Type="http://schemas.openxmlformats.org/officeDocument/2006/relationships/hyperlink" Target="www.infohio.org" TargetMode="External"/><Relationship Id="rId5" Type="http://schemas.openxmlformats.org/officeDocument/2006/relationships/hyperlink" Target="https://docs.google.com/document/d/1s9545GPhxMUeenq8r3uHfoCE5DQe8eqY_CsXGw_qQgc/edit?usp=sharing" TargetMode="External"/><Relationship Id="rId6" Type="http://schemas.openxmlformats.org/officeDocument/2006/relationships/hyperlink" Target="http://youtube.com/v/z0hOcbdXqDw" TargetMode="External"/><Relationship Id="rId7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jpg"/><Relationship Id="rId4" Type="http://schemas.openxmlformats.org/officeDocument/2006/relationships/image" Target="../media/image4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jpg"/><Relationship Id="rId4" Type="http://schemas.openxmlformats.org/officeDocument/2006/relationships/image" Target="../media/image31.png"/><Relationship Id="rId5" Type="http://schemas.openxmlformats.org/officeDocument/2006/relationships/image" Target="../media/image04.png"/><Relationship Id="rId6" Type="http://schemas.openxmlformats.org/officeDocument/2006/relationships/hyperlink" Target="http://issuu.com/librarymax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quivervision.com/" TargetMode="External"/><Relationship Id="rId4" Type="http://schemas.openxmlformats.org/officeDocument/2006/relationships/hyperlink" Target="https://docs.google.com/document/d/1BQ0p_nzSEwO2IYOd1T9YObF8ZTrhrUXKuhBDMTNhq7Q/edit?usp=sharing" TargetMode="External"/><Relationship Id="rId5" Type="http://schemas.openxmlformats.org/officeDocument/2006/relationships/image" Target="../media/image4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33.pn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issuu.com/librarymax/docs/createoruploadyourpoppinpicturebook/1" TargetMode="External"/><Relationship Id="rId4" Type="http://schemas.openxmlformats.org/officeDocument/2006/relationships/hyperlink" Target="http://issuu.com/librarymax/docs/create_or_upload_your_poppin_pictur" TargetMode="External"/><Relationship Id="rId5" Type="http://schemas.openxmlformats.org/officeDocument/2006/relationships/hyperlink" Target="http://issuu.com/librarymax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twoguysandsomeipads.com/" TargetMode="External"/><Relationship Id="rId4" Type="http://schemas.openxmlformats.org/officeDocument/2006/relationships/hyperlink" Target="https://studio.aurasma.com/login" TargetMode="External"/><Relationship Id="rId9" Type="http://schemas.openxmlformats.org/officeDocument/2006/relationships/image" Target="../media/image28.jpg"/><Relationship Id="rId5" Type="http://schemas.openxmlformats.org/officeDocument/2006/relationships/hyperlink" Target="http://daqri.com/daqri-4d-studio/#.VEl3Z4vF-WE" TargetMode="External"/><Relationship Id="rId6" Type="http://schemas.openxmlformats.org/officeDocument/2006/relationships/hyperlink" Target="http://youtube.com/v/I84DzkTQPww" TargetMode="External"/><Relationship Id="rId7" Type="http://schemas.openxmlformats.org/officeDocument/2006/relationships/image" Target="../media/image30.jpg"/><Relationship Id="rId8" Type="http://schemas.openxmlformats.org/officeDocument/2006/relationships/hyperlink" Target="http://youtube.com/v/CaczBAfdRns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Relationship Id="rId4" Type="http://schemas.openxmlformats.org/officeDocument/2006/relationships/image" Target="../media/image3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Relationship Id="rId4" Type="http://schemas.openxmlformats.org/officeDocument/2006/relationships/image" Target="../media/image2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hyperlink" Target="https://studio.aurasma.com/logi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9.png"/><Relationship Id="rId4" Type="http://schemas.openxmlformats.org/officeDocument/2006/relationships/image" Target="../media/image03.jpg"/><Relationship Id="rId5" Type="http://schemas.openxmlformats.org/officeDocument/2006/relationships/image" Target="../media/image08.jpg"/><Relationship Id="rId6" Type="http://schemas.openxmlformats.org/officeDocument/2006/relationships/image" Target="../media/image0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youtube.com/v/p1T_gOiq9a8" TargetMode="External"/><Relationship Id="rId4" Type="http://schemas.openxmlformats.org/officeDocument/2006/relationships/image" Target="../media/image0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Relationship Id="rId4" Type="http://schemas.openxmlformats.org/officeDocument/2006/relationships/image" Target="../media/image0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0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cs.google.com/document/d/10GhwRwPGlH-pA5GBw0c1rzP6rH-8snkjPpUyY-ZPXJg/edit?usp=sharing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 rotWithShape="1">
          <a:blip r:embed="rId3">
            <a:alphaModFix/>
          </a:blip>
          <a:srcRect b="7394" l="23320" r="24935" t="12745"/>
          <a:stretch/>
        </p:blipFill>
        <p:spPr>
          <a:xfrm>
            <a:off x="0" y="0"/>
            <a:ext cx="28055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/>
          <p:nvPr/>
        </p:nvSpPr>
        <p:spPr>
          <a:xfrm>
            <a:off x="3114850" y="660725"/>
            <a:ext cx="5639699" cy="3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3600">
                <a:latin typeface="Candal"/>
                <a:ea typeface="Candal"/>
                <a:cs typeface="Candal"/>
                <a:sym typeface="Candal"/>
              </a:rPr>
              <a:t>Augmented Reality Writing Pieces that POP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Rock Salt"/>
              <a:ea typeface="Rock Salt"/>
              <a:cs typeface="Rock Salt"/>
              <a:sym typeface="Rock Salt"/>
            </a:endParaRPr>
          </a:p>
        </p:txBody>
      </p:sp>
      <p:sp>
        <p:nvSpPr>
          <p:cNvPr id="29" name="Shape 29"/>
          <p:cNvSpPr txBox="1"/>
          <p:nvPr/>
        </p:nvSpPr>
        <p:spPr>
          <a:xfrm>
            <a:off x="3232750" y="3008825"/>
            <a:ext cx="5521800" cy="19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Angela Maxwell</a:t>
            </a:r>
          </a:p>
          <a:p>
            <a:pPr lvl="0" rtl="0" algn="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Beachwood City Schools</a:t>
            </a:r>
          </a:p>
          <a:p>
            <a:pPr lvl="0" rtl="0" algn="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u="sng">
                <a:latin typeface="Josefin Slab"/>
                <a:ea typeface="Josefin Slab"/>
                <a:cs typeface="Josefin Slab"/>
                <a:sym typeface="Josefin Slab"/>
                <a:hlinkClick r:id="rId4"/>
              </a:rPr>
              <a:t>amm@beachwoodschools.org</a:t>
            </a:r>
          </a:p>
          <a:p>
            <a:pPr lvl="0" rtl="0" algn="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u="sng">
                <a:latin typeface="Josefin Slab"/>
                <a:ea typeface="Josefin Slab"/>
                <a:cs typeface="Josefin Slab"/>
                <a:sym typeface="Josefin Slab"/>
                <a:hlinkClick r:id="rId5"/>
              </a:rPr>
              <a:t>@librarymax</a:t>
            </a:r>
          </a:p>
          <a:p>
            <a:pPr lv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91937" y="4306625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  <p:pic>
        <p:nvPicPr>
          <p:cNvPr id="31" name="Shape 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4850" y="3529825"/>
            <a:ext cx="1472800" cy="14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0622" y="4236188"/>
            <a:ext cx="806798" cy="8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875"/>
            <a:ext cx="4971675" cy="307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4">
            <a:alphaModFix/>
          </a:blip>
          <a:srcRect b="0" l="10071" r="0" t="0"/>
          <a:stretch/>
        </p:blipFill>
        <p:spPr>
          <a:xfrm>
            <a:off x="4569800" y="1305925"/>
            <a:ext cx="4574199" cy="383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>
            <a:off x="5773550" y="3153575"/>
            <a:ext cx="1477799" cy="1397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6" name="Shape 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147" y="4247638"/>
            <a:ext cx="806798" cy="83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1053900" y="4401712"/>
            <a:ext cx="1947300" cy="682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 u="sng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  <a:hlinkClick r:id="rId6"/>
              </a:rPr>
              <a:t>@librarymax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1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4994575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100" y="1812025"/>
            <a:ext cx="4493099" cy="333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/>
        </p:nvSpPr>
        <p:spPr>
          <a:xfrm>
            <a:off x="7594975" y="2076800"/>
            <a:ext cx="1881299" cy="173789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126337" y="43022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ndal"/>
                <a:ea typeface="Candal"/>
                <a:cs typeface="Candal"/>
                <a:sym typeface="Candal"/>
              </a:rPr>
              <a:t>Animal Alphabet Book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225" y="1008325"/>
            <a:ext cx="4433778" cy="391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000" y="1728375"/>
            <a:ext cx="4279075" cy="319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4882675" y="1074600"/>
            <a:ext cx="3964499" cy="52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See our finished products: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http://issuu.com/librarymax</a:t>
            </a: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ock Salt"/>
                <a:ea typeface="Rock Salt"/>
                <a:cs typeface="Rock Salt"/>
                <a:sym typeface="Rock Salt"/>
              </a:rPr>
              <a:t>Resources</a:t>
            </a:r>
          </a:p>
        </p:txBody>
      </p:sp>
      <p:sp>
        <p:nvSpPr>
          <p:cNvPr id="129" name="Shape 129"/>
          <p:cNvSpPr txBox="1"/>
          <p:nvPr>
            <p:ph idx="2" type="body"/>
          </p:nvPr>
        </p:nvSpPr>
        <p:spPr>
          <a:xfrm>
            <a:off x="4692298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  <a:hlinkClick r:id="rId3"/>
              </a:rPr>
              <a:t>Flashcards 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  <a:hlinkClick r:id="rId4"/>
              </a:rPr>
              <a:t>INFOhio</a:t>
            </a:r>
            <a:r>
              <a:rPr lang="en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</a:rPr>
              <a:t> </a:t>
            </a:r>
            <a:r>
              <a:rPr lang="en">
                <a:latin typeface="Josefin Slab"/>
                <a:ea typeface="Josefin Slab"/>
                <a:cs typeface="Josefin Slab"/>
                <a:sym typeface="Josefin Slab"/>
              </a:rPr>
              <a:t>World Book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  <a:hlinkClick r:id="rId5"/>
              </a:rPr>
              <a:t>Checklist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>
            <a:hlinkClick r:id="rId6"/>
          </p:cNvPr>
          <p:cNvSpPr/>
          <p:nvPr/>
        </p:nvSpPr>
        <p:spPr>
          <a:xfrm>
            <a:off x="289200" y="1200150"/>
            <a:ext cx="4078899" cy="3059174"/>
          </a:xfrm>
          <a:prstGeom prst="rect">
            <a:avLst/>
          </a:pr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Shape 131"/>
          <p:cNvSpPr/>
          <p:nvPr/>
        </p:nvSpPr>
        <p:spPr>
          <a:xfrm>
            <a:off x="5663187" y="4186625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6258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0" l="12388" r="0" t="20102"/>
          <a:stretch/>
        </p:blipFill>
        <p:spPr>
          <a:xfrm>
            <a:off x="0" y="0"/>
            <a:ext cx="646974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8674" y="0"/>
            <a:ext cx="390532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/>
          <p:nvPr/>
        </p:nvSpPr>
        <p:spPr>
          <a:xfrm>
            <a:off x="6240575" y="4259325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chemeClr val="accent5"/>
          </a:solidFill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http://bit.ly/amaxreal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4202452" y="2075175"/>
            <a:ext cx="3053268" cy="2410884"/>
          </a:xfrm>
          <a:prstGeom prst="irregularSeal1">
            <a:avLst/>
          </a:prstGeom>
          <a:solidFill>
            <a:srgbClr val="351C75"/>
          </a:solidFill>
          <a:ln cap="flat" cmpd="sng" w="19050">
            <a:solidFill>
              <a:srgbClr val="B4A7D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INFOhio  Worldbook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8558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/>
          <p:nvPr/>
        </p:nvSpPr>
        <p:spPr>
          <a:xfrm>
            <a:off x="6554087" y="336825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124"/>
            <a:ext cx="5611024" cy="44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1012" y="34575"/>
            <a:ext cx="3343275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ndal"/>
                <a:ea typeface="Candal"/>
                <a:cs typeface="Candal"/>
                <a:sym typeface="Candal"/>
              </a:rPr>
              <a:t>Poppin’ Picture Book</a:t>
            </a:r>
          </a:p>
        </p:txBody>
      </p:sp>
      <p:sp>
        <p:nvSpPr>
          <p:cNvPr id="162" name="Shape 162"/>
          <p:cNvSpPr txBox="1"/>
          <p:nvPr>
            <p:ph idx="2" type="body"/>
          </p:nvPr>
        </p:nvSpPr>
        <p:spPr>
          <a:xfrm>
            <a:off x="3722237" y="4344975"/>
            <a:ext cx="2401799" cy="715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Josefin Slab"/>
                <a:ea typeface="Josefin Slab"/>
                <a:cs typeface="Josefin Slab"/>
                <a:sym typeface="Josefin Slab"/>
              </a:rPr>
              <a:t>#appsmash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b="11652" l="0" r="5033" t="0"/>
          <a:stretch/>
        </p:blipFill>
        <p:spPr>
          <a:xfrm>
            <a:off x="592875" y="1065537"/>
            <a:ext cx="3207361" cy="399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b="5423" l="0" r="0" t="11395"/>
          <a:stretch/>
        </p:blipFill>
        <p:spPr>
          <a:xfrm>
            <a:off x="5118825" y="1065525"/>
            <a:ext cx="3078451" cy="3414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650" y="1303727"/>
            <a:ext cx="2675055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5834700" y="4538775"/>
            <a:ext cx="3023099" cy="52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See our finished products: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http://issuu.com/librarymax</a:t>
            </a: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86450" cy="467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>
            <p:ph idx="2" type="body"/>
          </p:nvPr>
        </p:nvSpPr>
        <p:spPr>
          <a:xfrm>
            <a:off x="3940675" y="1200150"/>
            <a:ext cx="49673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Font typeface="Josefin Slab"/>
              <a:buChar char="★"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10 years in education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Josefin Slab"/>
              <a:buChar char="★"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Mother of two boys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Josefin Slab"/>
              <a:buChar char="★"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Technology Adventurer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Josefin Slab"/>
              <a:buChar char="★"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Teacher, Curator, Creator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Josefin Slab"/>
              <a:buChar char="★"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Ready to Learn!</a:t>
            </a:r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3940675" y="205975"/>
            <a:ext cx="47460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ndal"/>
                <a:ea typeface="Candal"/>
                <a:cs typeface="Candal"/>
                <a:sym typeface="Candal"/>
              </a:rPr>
              <a:t>About Me</a:t>
            </a:r>
          </a:p>
        </p:txBody>
      </p:sp>
      <p:sp>
        <p:nvSpPr>
          <p:cNvPr id="40" name="Shape 40"/>
          <p:cNvSpPr/>
          <p:nvPr/>
        </p:nvSpPr>
        <p:spPr>
          <a:xfrm>
            <a:off x="6317962" y="422985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457200" y="15425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0">
              <a:solidFill>
                <a:srgbClr val="000000"/>
              </a:solidFill>
              <a:latin typeface="Rock Salt"/>
              <a:ea typeface="Rock Salt"/>
              <a:cs typeface="Rock Salt"/>
              <a:sym typeface="Rock Salt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>
              <a:solidFill>
                <a:srgbClr val="000000"/>
              </a:solidFill>
              <a:latin typeface="Rock Salt"/>
              <a:ea typeface="Rock Salt"/>
              <a:cs typeface="Rock Salt"/>
              <a:sym typeface="Rock Salt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3000">
                <a:latin typeface="Candal"/>
                <a:ea typeface="Candal"/>
                <a:cs typeface="Candal"/>
                <a:sym typeface="Candal"/>
              </a:rPr>
              <a:t>Poppin’ Picture Book Details</a:t>
            </a:r>
          </a:p>
        </p:txBody>
      </p:sp>
      <p:sp>
        <p:nvSpPr>
          <p:cNvPr id="177" name="Shape 177"/>
          <p:cNvSpPr txBox="1"/>
          <p:nvPr>
            <p:ph idx="2" type="body"/>
          </p:nvPr>
        </p:nvSpPr>
        <p:spPr>
          <a:xfrm>
            <a:off x="5079998" y="1168425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  <a:hlinkClick r:id="rId3"/>
              </a:rPr>
              <a:t>Choose 2-4 Quiver coloring pages.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00FF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  <a:hlinkClick r:id="rId4"/>
              </a:rPr>
              <a:t>Checklist and Rubric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5">
            <a:alphaModFix/>
          </a:blip>
          <a:srcRect b="10201" l="0" r="6751" t="0"/>
          <a:stretch/>
        </p:blipFill>
        <p:spPr>
          <a:xfrm>
            <a:off x="644425" y="945312"/>
            <a:ext cx="3553401" cy="408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/>
          <p:nvPr/>
        </p:nvSpPr>
        <p:spPr>
          <a:xfrm>
            <a:off x="6096887" y="4198125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158" y="0"/>
            <a:ext cx="4105841" cy="30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620949" cy="30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/>
          <p:nvPr/>
        </p:nvSpPr>
        <p:spPr>
          <a:xfrm>
            <a:off x="400944" y="2882250"/>
            <a:ext cx="1752677" cy="1233737"/>
          </a:xfrm>
          <a:prstGeom prst="irregularSeal1">
            <a:avLst/>
          </a:prstGeom>
          <a:solidFill>
            <a:srgbClr val="351C75"/>
          </a:solidFill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Google Doc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1953" y="1740200"/>
            <a:ext cx="2926021" cy="34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4119924" y="0"/>
            <a:ext cx="2570075" cy="1592297"/>
          </a:xfrm>
          <a:prstGeom prst="irregularSeal1">
            <a:avLst/>
          </a:prstGeom>
          <a:solidFill>
            <a:srgbClr val="351C75"/>
          </a:solidFill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ColAR App Illustration</a:t>
            </a:r>
          </a:p>
        </p:txBody>
      </p:sp>
      <p:sp>
        <p:nvSpPr>
          <p:cNvPr id="189" name="Shape 189"/>
          <p:cNvSpPr/>
          <p:nvPr/>
        </p:nvSpPr>
        <p:spPr>
          <a:xfrm>
            <a:off x="6270550" y="3161675"/>
            <a:ext cx="3019841" cy="1935953"/>
          </a:xfrm>
          <a:prstGeom prst="irregularSeal1">
            <a:avLst/>
          </a:prstGeom>
          <a:solidFill>
            <a:srgbClr val="351C75"/>
          </a:solidFill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Google Presentation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1" type="body"/>
          </p:nvPr>
        </p:nvSpPr>
        <p:spPr>
          <a:xfrm>
            <a:off x="549850" y="2443550"/>
            <a:ext cx="7928099" cy="521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http://issuu.com/librarymax/docs/createoruploadyourpoppinpicturebook/1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07950" y="1832350"/>
            <a:ext cx="7928099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http://issuu.com/librarymax/docs/create_or_upload_your_poppin_pictur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 txBox="1"/>
          <p:nvPr>
            <p:ph idx="4294967295" type="title"/>
          </p:nvPr>
        </p:nvSpPr>
        <p:spPr>
          <a:xfrm>
            <a:off x="457200" y="15425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0">
              <a:solidFill>
                <a:srgbClr val="000000"/>
              </a:solidFill>
              <a:latin typeface="Rock Salt"/>
              <a:ea typeface="Rock Salt"/>
              <a:cs typeface="Rock Salt"/>
              <a:sym typeface="Rock Salt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0">
              <a:solidFill>
                <a:srgbClr val="000000"/>
              </a:solidFill>
              <a:latin typeface="Rock Salt"/>
              <a:ea typeface="Rock Salt"/>
              <a:cs typeface="Rock Salt"/>
              <a:sym typeface="Rock Sal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Candal"/>
                <a:ea typeface="Candal"/>
                <a:cs typeface="Candal"/>
                <a:sym typeface="Candal"/>
              </a:rPr>
              <a:t>Poppin’ Picture Book Examples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607950" y="3797625"/>
            <a:ext cx="3964499" cy="52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See our finished products: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http://issuu.com/librarymax</a:t>
            </a:r>
            <a:r>
              <a:rPr lang="en"/>
              <a:t> </a:t>
            </a:r>
          </a:p>
        </p:txBody>
      </p:sp>
      <p:sp>
        <p:nvSpPr>
          <p:cNvPr id="198" name="Shape 198"/>
          <p:cNvSpPr/>
          <p:nvPr/>
        </p:nvSpPr>
        <p:spPr>
          <a:xfrm>
            <a:off x="6096887" y="39884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405050" y="921630"/>
            <a:ext cx="8229600" cy="301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How can Augmented Reality enhance your library programming?</a:t>
            </a:r>
          </a:p>
        </p:txBody>
      </p:sp>
      <p:sp>
        <p:nvSpPr>
          <p:cNvPr id="204" name="Shape 204"/>
          <p:cNvSpPr/>
          <p:nvPr/>
        </p:nvSpPr>
        <p:spPr>
          <a:xfrm>
            <a:off x="6403937" y="41762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x="457200" y="949353"/>
            <a:ext cx="8229600" cy="3089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</a:rPr>
              <a:t>How might Augmented Reality lead to deeper learning?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6403937" y="41762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x="457200" y="949350"/>
            <a:ext cx="8337899" cy="3089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6000">
                <a:solidFill>
                  <a:srgbClr val="000000"/>
                </a:solidFill>
              </a:rPr>
              <a:t>How can Augmented Reality help us differentiate instruction? 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6403937" y="41762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ndal"/>
                <a:ea typeface="Candal"/>
                <a:cs typeface="Candal"/>
                <a:sym typeface="Candal"/>
              </a:rPr>
              <a:t>Ready to Move On?</a:t>
            </a:r>
          </a:p>
        </p:txBody>
      </p:sp>
      <p:sp>
        <p:nvSpPr>
          <p:cNvPr id="222" name="Shape 222"/>
          <p:cNvSpPr txBox="1"/>
          <p:nvPr>
            <p:ph idx="2" type="body"/>
          </p:nvPr>
        </p:nvSpPr>
        <p:spPr>
          <a:xfrm>
            <a:off x="4550698" y="11743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  <a:hlinkClick r:id="rId3"/>
              </a:rPr>
              <a:t>Two Guys and Some iPads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00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  <a:hlinkClick r:id="rId4"/>
              </a:rPr>
              <a:t>Aurasma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00FF"/>
              </a:solidFill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u="sng">
                <a:solidFill>
                  <a:srgbClr val="9900FF"/>
                </a:solidFill>
                <a:latin typeface="Josefin Slab"/>
                <a:ea typeface="Josefin Slab"/>
                <a:cs typeface="Josefin Slab"/>
                <a:sym typeface="Josefin Slab"/>
                <a:hlinkClick r:id="rId5"/>
              </a:rPr>
              <a:t>Daqri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00FF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223" name="Shape 223">
            <a:hlinkClick r:id="rId6"/>
          </p:cNvPr>
          <p:cNvSpPr/>
          <p:nvPr/>
        </p:nvSpPr>
        <p:spPr>
          <a:xfrm>
            <a:off x="315400" y="1277470"/>
            <a:ext cx="2370249" cy="1777675"/>
          </a:xfrm>
          <a:prstGeom prst="rect">
            <a:avLst/>
          </a:pr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Shape 224">
            <a:hlinkClick r:id="rId8"/>
          </p:cNvPr>
          <p:cNvSpPr/>
          <p:nvPr/>
        </p:nvSpPr>
        <p:spPr>
          <a:xfrm>
            <a:off x="315400" y="3148150"/>
            <a:ext cx="2370249" cy="1777693"/>
          </a:xfrm>
          <a:prstGeom prst="rect">
            <a:avLst/>
          </a:prstGeom>
          <a:blipFill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Shape 225"/>
          <p:cNvSpPr/>
          <p:nvPr/>
        </p:nvSpPr>
        <p:spPr>
          <a:xfrm>
            <a:off x="6403937" y="41762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121537"/>
            <a:ext cx="3994499" cy="346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5955" y="469750"/>
            <a:ext cx="3587145" cy="445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Library Orientation</a:t>
            </a:r>
          </a:p>
        </p:txBody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725" y="1200150"/>
            <a:ext cx="2524800" cy="36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121537"/>
            <a:ext cx="3994499" cy="346191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/>
          <p:nvPr/>
        </p:nvSpPr>
        <p:spPr>
          <a:xfrm>
            <a:off x="6205712" y="286675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6425"/>
            <a:ext cx="9286150" cy="426124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0" y="4376100"/>
            <a:ext cx="30000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https://studio.aurasma.com/login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hape 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25" y="3500600"/>
            <a:ext cx="28575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7025" y="1648275"/>
            <a:ext cx="2422091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/>
          <p:cNvPicPr preferRelativeResize="0"/>
          <p:nvPr/>
        </p:nvPicPr>
        <p:blipFill rotWithShape="1">
          <a:blip r:embed="rId5">
            <a:alphaModFix/>
          </a:blip>
          <a:srcRect b="14578" l="0" r="0" t="15363"/>
          <a:stretch/>
        </p:blipFill>
        <p:spPr>
          <a:xfrm>
            <a:off x="4757025" y="3291775"/>
            <a:ext cx="1438724" cy="178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/>
          <p:nvPr/>
        </p:nvSpPr>
        <p:spPr>
          <a:xfrm>
            <a:off x="284325" y="206775"/>
            <a:ext cx="8582099" cy="92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Suggested App Downloads</a:t>
            </a:r>
          </a:p>
        </p:txBody>
      </p:sp>
      <p:pic>
        <p:nvPicPr>
          <p:cNvPr id="49" name="Shape 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325" y="1585833"/>
            <a:ext cx="3653474" cy="1170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/>
          <p:nvPr/>
        </p:nvSpPr>
        <p:spPr>
          <a:xfrm>
            <a:off x="6403937" y="41762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087" y="55850"/>
            <a:ext cx="3773823" cy="50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7515"/>
            <a:ext cx="9144001" cy="4091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Scan with the Daqri App</a:t>
            </a:r>
          </a:p>
        </p:txBody>
      </p:sp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924" y="1075800"/>
            <a:ext cx="5544374" cy="281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474" y="0"/>
            <a:ext cx="6928574" cy="481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>
            <p:ph idx="4294967295" type="body"/>
          </p:nvPr>
        </p:nvSpPr>
        <p:spPr>
          <a:xfrm>
            <a:off x="508775" y="45610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Scan with the Daqri App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ndal"/>
                <a:ea typeface="Candal"/>
                <a:cs typeface="Candal"/>
                <a:sym typeface="Candal"/>
              </a:rPr>
              <a:t>Ideas? </a:t>
            </a: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187" y="1063375"/>
            <a:ext cx="4904467" cy="398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3530400" y="3781912"/>
            <a:ext cx="5156399" cy="1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rPr>
              <a:t>@librarymax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6096887" y="462025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185775" y="263275"/>
            <a:ext cx="8958299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ndal"/>
                <a:ea typeface="Candal"/>
                <a:cs typeface="Candal"/>
                <a:sym typeface="Candal"/>
              </a:rPr>
              <a:t>What is Augmented Reality?</a:t>
            </a:r>
          </a:p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4902925" y="1200150"/>
            <a:ext cx="40050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AR overlays images and sounds over images of the world (targets) as we know it.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latin typeface="Josefin Slab"/>
              <a:ea typeface="Josefin Slab"/>
              <a:cs typeface="Josefin Slab"/>
              <a:sym typeface="Josefin Slab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latin typeface="Josefin Slab"/>
              <a:ea typeface="Josefin Slab"/>
              <a:cs typeface="Josefin Slab"/>
              <a:sym typeface="Josefin Slab"/>
            </a:endParaRPr>
          </a:p>
        </p:txBody>
      </p:sp>
      <p:sp>
        <p:nvSpPr>
          <p:cNvPr id="57" name="Shape 57">
            <a:hlinkClick r:id="rId3"/>
          </p:cNvPr>
          <p:cNvSpPr/>
          <p:nvPr/>
        </p:nvSpPr>
        <p:spPr>
          <a:xfrm>
            <a:off x="185775" y="1303350"/>
            <a:ext cx="4506500" cy="337987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" name="Shape 58"/>
          <p:cNvSpPr/>
          <p:nvPr/>
        </p:nvSpPr>
        <p:spPr>
          <a:xfrm>
            <a:off x="6317962" y="422985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3745950" y="217425"/>
            <a:ext cx="49293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ndal"/>
                <a:ea typeface="Candal"/>
                <a:cs typeface="Candal"/>
                <a:sym typeface="Candal"/>
              </a:rPr>
              <a:t>Targets</a:t>
            </a:r>
          </a:p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3805250" y="1200150"/>
            <a:ext cx="51026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Font typeface="Josefin Slab"/>
              <a:buChar char="★"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Specific uses of AR Apps as part of the writing process.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latin typeface="Josefin Slab"/>
              <a:ea typeface="Josefin Slab"/>
              <a:cs typeface="Josefin Slab"/>
              <a:sym typeface="Josefin Slab"/>
            </a:endParaRPr>
          </a:p>
          <a:p>
            <a:pPr indent="-381000" lvl="0" marL="457200" rtl="0">
              <a:spcBef>
                <a:spcPts val="0"/>
              </a:spcBef>
              <a:buSzPct val="100000"/>
              <a:buFont typeface="Josefin Slab"/>
              <a:buChar char="★"/>
            </a:pPr>
            <a:r>
              <a:rPr lang="en" sz="2400">
                <a:latin typeface="Josefin Slab"/>
                <a:ea typeface="Josefin Slab"/>
                <a:cs typeface="Josefin Slab"/>
                <a:sym typeface="Josefin Slab"/>
              </a:rPr>
              <a:t>General Uses of AR Creation Tools to support any curricular area.</a:t>
            </a:r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4306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6317962" y="422985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162924" y="205975"/>
            <a:ext cx="85239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Candal"/>
                <a:ea typeface="Candal"/>
                <a:cs typeface="Candal"/>
                <a:sym typeface="Candal"/>
              </a:rPr>
              <a:t>Materials</a:t>
            </a:r>
          </a:p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020075" y="1063375"/>
            <a:ext cx="2956499" cy="3139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Josefin Slab"/>
                <a:ea typeface="Josefin Slab"/>
                <a:cs typeface="Josefin Slab"/>
                <a:sym typeface="Josefin Slab"/>
              </a:rPr>
              <a:t>Printer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Josefin Slab"/>
                <a:ea typeface="Josefin Slab"/>
                <a:cs typeface="Josefin Slab"/>
                <a:sym typeface="Josefin Slab"/>
              </a:rPr>
              <a:t>Tablets/ Smartphones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Josefin Slab"/>
                <a:ea typeface="Josefin Slab"/>
                <a:cs typeface="Josefin Slab"/>
                <a:sym typeface="Josefin Slab"/>
              </a:rPr>
              <a:t>Coloring Supplies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Josefin Slab"/>
                <a:ea typeface="Josefin Slab"/>
                <a:cs typeface="Josefin Slab"/>
                <a:sym typeface="Josefin Slab"/>
              </a:rPr>
              <a:t>Computers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8200"/>
            <a:ext cx="5911004" cy="39252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/>
          <p:nvPr/>
        </p:nvSpPr>
        <p:spPr>
          <a:xfrm>
            <a:off x="6203362" y="4202575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ock Salt"/>
                <a:ea typeface="Rock Salt"/>
                <a:cs typeface="Rock Salt"/>
                <a:sym typeface="Rock Salt"/>
              </a:rPr>
              <a:t>THe Dot</a:t>
            </a: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0" l="0" r="7484" t="0"/>
          <a:stretch/>
        </p:blipFill>
        <p:spPr>
          <a:xfrm>
            <a:off x="303900" y="1226950"/>
            <a:ext cx="4135950" cy="33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6725" y="1065775"/>
            <a:ext cx="3920175" cy="36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/>
          <p:nvPr/>
        </p:nvSpPr>
        <p:spPr>
          <a:xfrm>
            <a:off x="3312975" y="691976"/>
            <a:ext cx="3428999" cy="2394576"/>
          </a:xfrm>
          <a:prstGeom prst="irregularSeal1">
            <a:avLst/>
          </a:prstGeom>
          <a:solidFill>
            <a:srgbClr val="351C75"/>
          </a:solidFill>
          <a:ln cap="flat" cmpd="sng" w="19050">
            <a:solidFill>
              <a:srgbClr val="351C7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</a:rPr>
              <a:t>Check out the INFOhio  Bookflix Version of The Dot</a:t>
            </a:r>
          </a:p>
        </p:txBody>
      </p:sp>
      <p:sp>
        <p:nvSpPr>
          <p:cNvPr id="83" name="Shape 83"/>
          <p:cNvSpPr/>
          <p:nvPr/>
        </p:nvSpPr>
        <p:spPr>
          <a:xfrm>
            <a:off x="6393487" y="42701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@librarymax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 b="0" l="34175" r="0" t="0"/>
          <a:stretch/>
        </p:blipFill>
        <p:spPr>
          <a:xfrm>
            <a:off x="4611999" y="0"/>
            <a:ext cx="4531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/>
          <p:nvPr/>
        </p:nvSpPr>
        <p:spPr>
          <a:xfrm>
            <a:off x="6678550" y="60600"/>
            <a:ext cx="1477799" cy="1397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Rock Salt"/>
                <a:ea typeface="Rock Salt"/>
                <a:cs typeface="Rock Salt"/>
                <a:sym typeface="Rock Salt"/>
              </a:rPr>
              <a:t>Dot Narrative Details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4743875" y="1126575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Josefin Slab"/>
              <a:ea typeface="Josefin Slab"/>
              <a:cs typeface="Josefin Slab"/>
              <a:sym typeface="Josefin Slab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latin typeface="Josefin Slab"/>
                <a:ea typeface="Josefin Slab"/>
                <a:cs typeface="Josefin Slab"/>
                <a:sym typeface="Josefin Slab"/>
                <a:hlinkClick r:id="rId3"/>
              </a:rPr>
              <a:t>Rubric</a:t>
            </a:r>
            <a:r>
              <a:rPr lang="en">
                <a:latin typeface="Josefin Slab"/>
                <a:ea typeface="Josefin Slab"/>
                <a:cs typeface="Josefin Slab"/>
                <a:sym typeface="Josefin Slab"/>
              </a:rPr>
              <a:t> and Checklist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63375"/>
            <a:ext cx="4810199" cy="343557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6403937" y="4176200"/>
            <a:ext cx="2589900" cy="695999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latin typeface="Josefin Slab"/>
                <a:ea typeface="Josefin Slab"/>
                <a:cs typeface="Josefin Slab"/>
                <a:sym typeface="Josefin Slab"/>
              </a:rPr>
              <a:t>http://bit.ly/wrtpop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