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9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295400"/>
            <a:ext cx="8228013" cy="1927225"/>
          </a:xfrm>
        </p:spPr>
        <p:txBody>
          <a:bodyPr tIns="0" bIns="0" anchor="b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1066800"/>
          </a:xfrm>
        </p:spPr>
        <p:txBody>
          <a:bodyPr tIns="0" bIns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pPr/>
              <a:t>9/15/15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pPr/>
              <a:t>9/15/15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1"/>
            <a:ext cx="3509683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273050"/>
            <a:ext cx="365760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649071"/>
            <a:ext cx="3509683" cy="3388192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9BC7E7-EA8E-4DA7-915E-CC098D9BADCB}" type="datetimeFigureOut">
              <a:rPr lang="en-US" smtClean="0"/>
              <a:pPr/>
              <a:t>9/15/15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9BC7E7-EA8E-4DA7-915E-CC098D9BADCB}" type="datetimeFigureOut">
              <a:rPr lang="en-US" smtClean="0"/>
              <a:pPr/>
              <a:t>9/15/15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28600" y="1143000"/>
            <a:ext cx="4267200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9BC7E7-EA8E-4DA7-915E-CC098D9BADCB}" type="datetimeFigureOut">
              <a:rPr lang="en-US" smtClean="0"/>
              <a:pPr/>
              <a:t>9/15/15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90600" y="2590800"/>
            <a:ext cx="35052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479675" y="1260475"/>
            <a:ext cx="1254125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69875" y="762000"/>
            <a:ext cx="2092325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68388"/>
            <a:ext cx="8228013" cy="3468875"/>
          </a:xfrm>
        </p:spPr>
        <p:txBody>
          <a:bodyPr vert="eaVert"/>
          <a:lstStyle>
            <a:lvl5pPr>
              <a:defRPr/>
            </a:lvl5pPr>
            <a:lvl6pPr marL="1719072">
              <a:defRPr/>
            </a:lvl6pPr>
            <a:lvl7pPr marL="1719072">
              <a:defRPr/>
            </a:lvl7pPr>
            <a:lvl8pPr marL="1719072">
              <a:defRPr/>
            </a:lvl8pPr>
            <a:lvl9pPr marL="1719072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pPr/>
              <a:t>9/15/15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74638"/>
            <a:ext cx="1524000" cy="5851525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6859"/>
            <a:ext cx="6019800" cy="561564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pPr/>
              <a:t>9/15/15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pPr/>
              <a:t>9/15/15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pPr/>
              <a:t>9/15/15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6694"/>
            <a:ext cx="6400800" cy="1362075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500187"/>
          </a:xfrm>
        </p:spPr>
        <p:txBody>
          <a:bodyPr anchor="t" anchorCtr="0"/>
          <a:lstStyle>
            <a:lvl1pPr marL="0" indent="0" algn="r">
              <a:spcBef>
                <a:spcPts val="300"/>
              </a:spcBef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9BC7E7-EA8E-4DA7-915E-CC098D9BADCB}" type="datetimeFigureOut">
              <a:rPr lang="en-US" smtClean="0"/>
              <a:pPr/>
              <a:t>9/15/15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8999" y="6356350"/>
            <a:ext cx="14462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F2F5E10-5301-4EE6-90D2-A6C4A3F62B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4753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tabLst/>
              <a:defRPr sz="1600"/>
            </a:lvl6pPr>
            <a:lvl7pPr marL="2173288" indent="-227013">
              <a:tabLst/>
              <a:defRPr sz="1600"/>
            </a:lvl7pPr>
            <a:lvl8pPr marL="2398713" indent="-227013">
              <a:tabLst/>
              <a:defRPr sz="1600"/>
            </a:lvl8pPr>
            <a:lvl9pPr marL="2625725" indent="-227013">
              <a:tabLst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pPr/>
              <a:t>9/15/15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1578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1578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pPr/>
              <a:t>9/15/15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784475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pPr/>
              <a:t>9/15/15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62000" y="4497070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pPr/>
              <a:t>9/15/15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pPr/>
              <a:t>9/15/15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739775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739775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pPr/>
              <a:t>9/15/15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775" y="2770094"/>
            <a:ext cx="7662864" cy="326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79BC7E7-EA8E-4DA7-915E-CC098D9BADCB}" type="datetimeFigureOut">
              <a:rPr lang="en-US" smtClean="0"/>
              <a:pPr/>
              <a:t>9/15/15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2F5E10-5301-4EE6-90D2-A6C4A3F62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" pitchFamily="2" charset="2"/>
        <a:buChar char="S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1uLRUgh" TargetMode="External"/><Relationship Id="rId4" Type="http://schemas.openxmlformats.org/officeDocument/2006/relationships/image" Target="../media/image8.jpe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1" Type="http://schemas.openxmlformats.org/officeDocument/2006/relationships/slideLayout" Target="../slideLayouts/slideLayout13.xml"/><Relationship Id="rId2" Type="http://schemas.openxmlformats.org/officeDocument/2006/relationships/hyperlink" Target="http://bit.ly/1rNmkcw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13.xml"/><Relationship Id="rId2" Type="http://schemas.openxmlformats.org/officeDocument/2006/relationships/hyperlink" Target="https://credly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681729" y="381001"/>
            <a:ext cx="4005072" cy="879474"/>
          </a:xfrm>
        </p:spPr>
        <p:txBody>
          <a:bodyPr/>
          <a:lstStyle/>
          <a:p>
            <a:r>
              <a:rPr lang="en-US" dirty="0"/>
              <a:t>Digital Badging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half" idx="2"/>
          </p:nvPr>
        </p:nvSpPr>
        <p:spPr>
          <a:xfrm>
            <a:off x="4856049" y="1369732"/>
            <a:ext cx="3830752" cy="526724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What is digital badging?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a representation that signifies a specific achievement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a method to visually track </a:t>
            </a:r>
            <a:r>
              <a:rPr lang="en-US" dirty="0" smtClean="0"/>
              <a:t>progress</a:t>
            </a: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provides </a:t>
            </a:r>
            <a:r>
              <a:rPr lang="en-US" dirty="0"/>
              <a:t>a way to increase motivation and </a:t>
            </a:r>
            <a:r>
              <a:rPr lang="en-US" dirty="0" smtClean="0"/>
              <a:t>scaffolding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can be including on a resume, email signature or website/blog</a:t>
            </a:r>
            <a:endParaRPr lang="en-US" dirty="0"/>
          </a:p>
          <a:p>
            <a:r>
              <a:rPr lang="en-US" b="1" dirty="0"/>
              <a:t>Want to learn more?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Keeping Up With…Digital Badges for Instruction</a:t>
            </a:r>
          </a:p>
          <a:p>
            <a:r>
              <a:rPr lang="en-US" dirty="0"/>
              <a:t>     </a:t>
            </a:r>
            <a:r>
              <a:rPr lang="en-US" dirty="0">
                <a:hlinkClick r:id="rId2"/>
              </a:rPr>
              <a:t>http://</a:t>
            </a:r>
            <a:r>
              <a:rPr lang="en-US" dirty="0" err="1">
                <a:hlinkClick r:id="rId2"/>
              </a:rPr>
              <a:t>bit.ly</a:t>
            </a:r>
            <a:r>
              <a:rPr lang="en-US" dirty="0">
                <a:hlinkClick r:id="rId2"/>
              </a:rPr>
              <a:t>/1rNmkcw</a:t>
            </a: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/>
              <a:t>Expanding Education and Workforce Opportunities Through Digital Badging</a:t>
            </a:r>
          </a:p>
          <a:p>
            <a:r>
              <a:rPr lang="en-US" dirty="0"/>
              <a:t>      </a:t>
            </a:r>
            <a:r>
              <a:rPr lang="en-US" dirty="0">
                <a:hlinkClick r:id="rId3"/>
              </a:rPr>
              <a:t>http://</a:t>
            </a:r>
            <a:r>
              <a:rPr lang="en-US" dirty="0" err="1">
                <a:hlinkClick r:id="rId3"/>
              </a:rPr>
              <a:t>bit.ly</a:t>
            </a:r>
            <a:r>
              <a:rPr lang="en-US" dirty="0">
                <a:hlinkClick r:id="rId3"/>
              </a:rPr>
              <a:t>/1uLRUgh</a:t>
            </a:r>
            <a:endParaRPr lang="en-US" dirty="0"/>
          </a:p>
          <a:p>
            <a:pPr marL="342900" indent="-342900">
              <a:buFont typeface="Arial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" name="Picture Placeholder 19" descr="Unknown.jpeg"/>
          <p:cNvPicPr>
            <a:picLocks noGrp="1" noChangeAspect="1"/>
          </p:cNvPicPr>
          <p:nvPr>
            <p:ph type="pic" sz="quarter" idx="14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1633" b="-31633"/>
          <a:stretch>
            <a:fillRect/>
          </a:stretch>
        </p:blipFill>
        <p:spPr/>
      </p:pic>
      <p:pic>
        <p:nvPicPr>
          <p:cNvPr id="15" name="Picture Placeholder 14"/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18" b="-5518"/>
          <a:stretch/>
        </p:blipFill>
        <p:spPr>
          <a:xfrm>
            <a:off x="269875" y="723900"/>
            <a:ext cx="2092325" cy="2092325"/>
          </a:xfrm>
        </p:spPr>
      </p:pic>
      <p:pic>
        <p:nvPicPr>
          <p:cNvPr id="21" name="Picture Placeholder 20" descr="powerbutton_large.png"/>
          <p:cNvPicPr>
            <a:picLocks noGrp="1" noChangeAspect="1"/>
          </p:cNvPicPr>
          <p:nvPr>
            <p:ph type="pic" sz="quarter" idx="13"/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" b="14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57617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681729" y="381001"/>
            <a:ext cx="4005072" cy="879474"/>
          </a:xfrm>
        </p:spPr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Credly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half" idx="2"/>
          </p:nvPr>
        </p:nvSpPr>
        <p:spPr>
          <a:xfrm>
            <a:off x="4856049" y="1369732"/>
            <a:ext cx="3830752" cy="526724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INFOhio is using </a:t>
            </a:r>
            <a:r>
              <a:rPr lang="en-US" dirty="0" err="1" smtClean="0"/>
              <a:t>Credly</a:t>
            </a:r>
            <a:r>
              <a:rPr lang="en-US" dirty="0" smtClean="0"/>
              <a:t> to host, create and display our digital badges</a:t>
            </a:r>
            <a:r>
              <a:rPr lang="en-US" smtClean="0"/>
              <a:t>. </a:t>
            </a:r>
            <a:endParaRPr lang="en-US" dirty="0" smtClean="0"/>
          </a:p>
          <a:p>
            <a:r>
              <a:rPr lang="en-US" b="1" dirty="0" smtClean="0"/>
              <a:t>To create </a:t>
            </a:r>
            <a:r>
              <a:rPr lang="en-US" b="1" dirty="0"/>
              <a:t>an </a:t>
            </a:r>
            <a:r>
              <a:rPr lang="en-US" b="1" dirty="0" smtClean="0"/>
              <a:t>account: 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Go to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credly.com</a:t>
            </a:r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Click “Create Account” at the top right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Personalize your profile (if you wish)</a:t>
            </a:r>
          </a:p>
          <a:p>
            <a:r>
              <a:rPr lang="en-US" b="1" dirty="0" smtClean="0"/>
              <a:t>Once you create an account: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You can receive, store, and display your badges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Create your own </a:t>
            </a:r>
            <a:r>
              <a:rPr lang="en-US" dirty="0" smtClean="0"/>
              <a:t>badges</a:t>
            </a:r>
          </a:p>
          <a:p>
            <a:r>
              <a:rPr lang="en-US" b="1" dirty="0" smtClean="0"/>
              <a:t>Claim your badge: 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Select “Claim Credit” at the top left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Type in the INFOhio provided claim code and select “Claim Credit.” </a:t>
            </a:r>
          </a:p>
          <a:p>
            <a:pPr marL="342900" indent="-342900">
              <a:buFont typeface="Arial"/>
              <a:buChar char="•"/>
            </a:pPr>
            <a:endParaRPr lang="en-US" b="1" dirty="0" smtClean="0"/>
          </a:p>
          <a:p>
            <a:pPr marL="342900" indent="-342900">
              <a:buFont typeface="Arial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" name="Picture Placeholder 19" descr="Unknown.jpeg"/>
          <p:cNvPicPr>
            <a:picLocks noGrp="1" noChangeAspect="1"/>
          </p:cNvPicPr>
          <p:nvPr>
            <p:ph type="pic" sz="quarter" idx="1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1633" b="-31633"/>
          <a:stretch>
            <a:fillRect/>
          </a:stretch>
        </p:blipFill>
        <p:spPr/>
      </p:pic>
      <p:pic>
        <p:nvPicPr>
          <p:cNvPr id="15" name="Picture Placeholder 14"/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18" b="-5518"/>
          <a:stretch/>
        </p:blipFill>
        <p:spPr>
          <a:xfrm>
            <a:off x="269875" y="723900"/>
            <a:ext cx="2092325" cy="2092325"/>
          </a:xfrm>
        </p:spPr>
      </p:pic>
      <p:pic>
        <p:nvPicPr>
          <p:cNvPr id="21" name="Picture Placeholder 20" descr="powerbutton_large.png"/>
          <p:cNvPicPr>
            <a:picLocks noGrp="1" noChangeAspect="1"/>
          </p:cNvPicPr>
          <p:nvPr>
            <p:ph type="pic" sz="quarter" idx="13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" b="14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333261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Genesis">
  <a:themeElements>
    <a:clrScheme name="Ge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Genesis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Ge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Genesis.thmx</Template>
  <TotalTime>1435</TotalTime>
  <Words>170</Words>
  <Application>Microsoft Macintosh PowerPoint</Application>
  <PresentationFormat>On-screen Show (4:3)</PresentationFormat>
  <Paragraphs>30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Genesis</vt:lpstr>
      <vt:lpstr>Digital Badging</vt:lpstr>
      <vt:lpstr>Using Credly</vt:lpstr>
    </vt:vector>
  </TitlesOfParts>
  <Company>INFOhio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Badging</dc:title>
  <dc:creator>Brandi Young</dc:creator>
  <cp:lastModifiedBy>Brandi Young</cp:lastModifiedBy>
  <cp:revision>14</cp:revision>
  <dcterms:created xsi:type="dcterms:W3CDTF">2014-07-31T19:53:47Z</dcterms:created>
  <dcterms:modified xsi:type="dcterms:W3CDTF">2015-09-16T14:58:14Z</dcterms:modified>
</cp:coreProperties>
</file>