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318" r:id="rId4"/>
    <p:sldId id="302" r:id="rId5"/>
    <p:sldId id="314" r:id="rId6"/>
    <p:sldId id="315" r:id="rId7"/>
    <p:sldId id="316" r:id="rId8"/>
    <p:sldId id="267" r:id="rId9"/>
    <p:sldId id="335" r:id="rId10"/>
    <p:sldId id="339" r:id="rId11"/>
    <p:sldId id="328" r:id="rId12"/>
    <p:sldId id="337" r:id="rId13"/>
    <p:sldId id="338" r:id="rId14"/>
    <p:sldId id="336" r:id="rId15"/>
    <p:sldId id="322" r:id="rId16"/>
    <p:sldId id="329" r:id="rId17"/>
    <p:sldId id="278" r:id="rId18"/>
    <p:sldId id="340" r:id="rId19"/>
    <p:sldId id="31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5" autoAdjust="0"/>
  </p:normalViewPr>
  <p:slideViewPr>
    <p:cSldViewPr snapToGrid="0" snapToObjects="1">
      <p:cViewPr>
        <p:scale>
          <a:sx n="66" d="100"/>
          <a:sy n="66" d="100"/>
        </p:scale>
        <p:origin x="-130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BC6E8-4CE1-9B4A-BF1C-BD47CB8A08E7}" type="datetimeFigureOut">
              <a:rPr lang="en-US" smtClean="0"/>
              <a:t>7/26/2016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96AA4-58C1-A845-BD70-033AA35CDBBF}" type="slidenum">
              <a:rPr lang="en-US" smtClean="0"/>
              <a:t>‹#›</a:t>
            </a:fld>
            <a:endParaRPr lang="en-US"/>
          </a:p>
        </p:txBody>
      </p:sp>
    </p:spTree>
    <p:extLst>
      <p:ext uri="{BB962C8B-B14F-4D97-AF65-F5344CB8AC3E}">
        <p14:creationId xmlns:p14="http://schemas.microsoft.com/office/powerpoint/2010/main" val="9094734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D4137-2CCD-F64F-947C-C8C2CF7EA40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220902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D4137-2CCD-F64F-947C-C8C2CF7EA40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287573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D4137-2CCD-F64F-947C-C8C2CF7EA40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362611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D4137-2CCD-F64F-947C-C8C2CF7EA40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76638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D4137-2CCD-F64F-947C-C8C2CF7EA400}" type="datetimeFigureOut">
              <a:rPr lang="en-US" smtClean="0"/>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400510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D4137-2CCD-F64F-947C-C8C2CF7EA40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106472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D4137-2CCD-F64F-947C-C8C2CF7EA400}" type="datetimeFigureOut">
              <a:rPr lang="en-US" smtClean="0"/>
              <a:t>7/26/2016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284907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D4137-2CCD-F64F-947C-C8C2CF7EA400}" type="datetimeFigureOut">
              <a:rPr lang="en-US" smtClean="0"/>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311682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D4137-2CCD-F64F-947C-C8C2CF7EA400}" type="datetimeFigureOut">
              <a:rPr lang="en-US" smtClean="0"/>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387619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D4137-2CCD-F64F-947C-C8C2CF7EA40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168687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D4137-2CCD-F64F-947C-C8C2CF7EA400}" type="datetimeFigureOut">
              <a:rPr lang="en-US" smtClean="0"/>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F19C-C6D5-B84E-9D5B-42D372887962}" type="slidenum">
              <a:rPr lang="en-US" smtClean="0"/>
              <a:t>‹#›</a:t>
            </a:fld>
            <a:endParaRPr lang="en-US"/>
          </a:p>
        </p:txBody>
      </p:sp>
    </p:spTree>
    <p:extLst>
      <p:ext uri="{BB962C8B-B14F-4D97-AF65-F5344CB8AC3E}">
        <p14:creationId xmlns:p14="http://schemas.microsoft.com/office/powerpoint/2010/main" val="2224329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D4137-2CCD-F64F-947C-C8C2CF7EA400}" type="datetimeFigureOut">
              <a:rPr lang="en-US" smtClean="0"/>
              <a:t>7/26/2016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3F19C-C6D5-B84E-9D5B-42D372887962}" type="slidenum">
              <a:rPr lang="en-US" smtClean="0"/>
              <a:t>‹#›</a:t>
            </a:fld>
            <a:endParaRPr lang="en-US"/>
          </a:p>
        </p:txBody>
      </p:sp>
    </p:spTree>
    <p:extLst>
      <p:ext uri="{BB962C8B-B14F-4D97-AF65-F5344CB8AC3E}">
        <p14:creationId xmlns:p14="http://schemas.microsoft.com/office/powerpoint/2010/main" val="3689250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5.png"/><Relationship Id="rId7" Type="http://schemas.openxmlformats.org/officeDocument/2006/relationships/hyperlink" Target="http://fanfest.com/2016/05/17/fandom-positivity/" TargetMode="Externa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s://www.flickr.com/photos/ala_members/" TargetMode="External"/><Relationship Id="rId5" Type="http://schemas.openxmlformats.org/officeDocument/2006/relationships/hyperlink" Target="http://www.nytimes.com/column/empire-tv-recaps" TargetMode="External"/><Relationship Id="rId4" Type="http://schemas.openxmlformats.org/officeDocument/2006/relationships/image" Target="../media/image56.jpg"/></Relationships>
</file>

<file path=ppt/slides/_rels/slide11.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7.jpg"/><Relationship Id="rId7" Type="http://schemas.openxmlformats.org/officeDocument/2006/relationships/image" Target="../media/image68.jp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hyperlink" Target="http://www.businessinsider.com/spacious-wants-to-turn-restaurants-into-coworking-spaces-2016-6" TargetMode="External"/><Relationship Id="rId5" Type="http://schemas.openxmlformats.org/officeDocument/2006/relationships/hyperlink" Target="http://www.sweetgreen.com/" TargetMode="External"/><Relationship Id="rId4" Type="http://schemas.openxmlformats.org/officeDocument/2006/relationships/hyperlink" Target="http://www.fastcasual.com/articles/art-italian-cuisine-form-spoleto/"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dKjwazpmS-w" TargetMode="External"/><Relationship Id="rId3" Type="http://schemas.openxmlformats.org/officeDocument/2006/relationships/image" Target="../media/image71.png"/><Relationship Id="rId7" Type="http://schemas.openxmlformats.org/officeDocument/2006/relationships/hyperlink" Target="http://povime.blogspot.com/2016/02/real-stories-inspire-povi-conversations.html" TargetMode="External"/><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hyperlink" Target="http://hellobarbiefaq.mattel.com/" TargetMode="External"/><Relationship Id="rId5" Type="http://schemas.openxmlformats.org/officeDocument/2006/relationships/image" Target="../media/image73.jpg"/><Relationship Id="rId4" Type="http://schemas.openxmlformats.org/officeDocument/2006/relationships/image" Target="../media/image72.jpg"/></Relationships>
</file>

<file path=ppt/slides/_rels/slide13.xml.rels><?xml version="1.0" encoding="UTF-8" standalone="yes"?>
<Relationships xmlns="http://schemas.openxmlformats.org/package/2006/relationships"><Relationship Id="rId8" Type="http://schemas.openxmlformats.org/officeDocument/2006/relationships/hyperlink" Target="https://offpocket.com/" TargetMode="External"/><Relationship Id="rId3" Type="http://schemas.openxmlformats.org/officeDocument/2006/relationships/image" Target="../media/image74.jpg"/><Relationship Id="rId7" Type="http://schemas.openxmlformats.org/officeDocument/2006/relationships/hyperlink" Target="http://www.anrealage.com/" TargetMode="External"/><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hyperlink" Target="http://digitaldetox.org/" TargetMode="External"/><Relationship Id="rId5" Type="http://schemas.openxmlformats.org/officeDocument/2006/relationships/image" Target="../media/image76.jpeg"/><Relationship Id="rId4" Type="http://schemas.openxmlformats.org/officeDocument/2006/relationships/image" Target="../media/image75.jpg"/></Relationships>
</file>

<file path=ppt/slides/_rels/slide14.xml.rels><?xml version="1.0" encoding="UTF-8" standalone="yes"?>
<Relationships xmlns="http://schemas.openxmlformats.org/package/2006/relationships"><Relationship Id="rId8" Type="http://schemas.openxmlformats.org/officeDocument/2006/relationships/hyperlink" Target="http://www.view-master.com/en-us" TargetMode="External"/><Relationship Id="rId3" Type="http://schemas.openxmlformats.org/officeDocument/2006/relationships/image" Target="../media/image78.jpg"/><Relationship Id="rId7" Type="http://schemas.openxmlformats.org/officeDocument/2006/relationships/hyperlink" Target="https://www.youtube.com/watch?v=7T57kzGQGto" TargetMode="External"/><Relationship Id="rId2" Type="http://schemas.openxmlformats.org/officeDocument/2006/relationships/image" Target="../media/image77.jpg"/><Relationship Id="rId1" Type="http://schemas.openxmlformats.org/officeDocument/2006/relationships/slideLayout" Target="../slideLayouts/slideLayout2.xml"/><Relationship Id="rId6" Type="http://schemas.openxmlformats.org/officeDocument/2006/relationships/image" Target="../media/image81.jpg"/><Relationship Id="rId5" Type="http://schemas.openxmlformats.org/officeDocument/2006/relationships/image" Target="../media/image80.jpg"/><Relationship Id="rId10" Type="http://schemas.openxmlformats.org/officeDocument/2006/relationships/hyperlink" Target="https://www.creativereview.co.uk/cr-blog/2016/june/cannes-update-nyt-magazines-vr-issue-wins-mobile-grand-prix-next-rembrandt-wins-in-cyber-and-data/" TargetMode="External"/><Relationship Id="rId4" Type="http://schemas.openxmlformats.org/officeDocument/2006/relationships/image" Target="../media/image79.jpg"/><Relationship Id="rId9" Type="http://schemas.openxmlformats.org/officeDocument/2006/relationships/hyperlink" Target="http://www.nytimes.com/2015/09/29/technology/google-virtual-reality-system-aims-to-enliven-education.html?_r=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hyperlink" Target="http://www.ala.org/libraryoftefuture" TargetMode="External"/><Relationship Id="rId7" Type="http://schemas.openxmlformats.org/officeDocument/2006/relationships/image" Target="../media/image7.jpg"/><Relationship Id="rId2" Type="http://schemas.openxmlformats.org/officeDocument/2006/relationships/hyperlink" Target="mailto:mfigueroa@ala.org"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2.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jpg"/><Relationship Id="rId18" Type="http://schemas.openxmlformats.org/officeDocument/2006/relationships/image" Target="../media/image52.jpg"/><Relationship Id="rId3" Type="http://schemas.openxmlformats.org/officeDocument/2006/relationships/image" Target="../media/image37.jpg"/><Relationship Id="rId21" Type="http://schemas.openxmlformats.org/officeDocument/2006/relationships/image" Target="../media/image55.jpg"/><Relationship Id="rId7" Type="http://schemas.openxmlformats.org/officeDocument/2006/relationships/image" Target="../media/image41.jpg"/><Relationship Id="rId12" Type="http://schemas.openxmlformats.org/officeDocument/2006/relationships/image" Target="../media/image46.jpg"/><Relationship Id="rId17" Type="http://schemas.openxmlformats.org/officeDocument/2006/relationships/image" Target="../media/image51.jpg"/><Relationship Id="rId2" Type="http://schemas.openxmlformats.org/officeDocument/2006/relationships/image" Target="../media/image36.jpg"/><Relationship Id="rId16" Type="http://schemas.openxmlformats.org/officeDocument/2006/relationships/image" Target="../media/image50.jpg"/><Relationship Id="rId20"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5.jpg"/><Relationship Id="rId24" Type="http://schemas.openxmlformats.org/officeDocument/2006/relationships/image" Target="../media/image58.jpg"/><Relationship Id="rId5" Type="http://schemas.openxmlformats.org/officeDocument/2006/relationships/image" Target="../media/image39.jpg"/><Relationship Id="rId15" Type="http://schemas.openxmlformats.org/officeDocument/2006/relationships/image" Target="../media/image49.jpg"/><Relationship Id="rId23" Type="http://schemas.openxmlformats.org/officeDocument/2006/relationships/image" Target="../media/image57.jpg"/><Relationship Id="rId10" Type="http://schemas.openxmlformats.org/officeDocument/2006/relationships/image" Target="../media/image44.jpg"/><Relationship Id="rId19" Type="http://schemas.openxmlformats.org/officeDocument/2006/relationships/image" Target="../media/image53.jpg"/><Relationship Id="rId4" Type="http://schemas.openxmlformats.org/officeDocument/2006/relationships/image" Target="../media/image38.jpg"/><Relationship Id="rId9" Type="http://schemas.openxmlformats.org/officeDocument/2006/relationships/image" Target="../media/image43.jpg"/><Relationship Id="rId14" Type="http://schemas.openxmlformats.org/officeDocument/2006/relationships/image" Target="../media/image48.jpg"/><Relationship Id="rId22" Type="http://schemas.openxmlformats.org/officeDocument/2006/relationships/image" Target="../media/image56.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7.jpg"/><Relationship Id="rId10" Type="http://schemas.openxmlformats.org/officeDocument/2006/relationships/image" Target="../media/image19.png"/><Relationship Id="rId4" Type="http://schemas.openxmlformats.org/officeDocument/2006/relationships/image" Target="../media/image5.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6.jp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4.jpg"/><Relationship Id="rId2" Type="http://schemas.openxmlformats.org/officeDocument/2006/relationships/image" Target="../media/image22.png"/><Relationship Id="rId16"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2.jpg"/><Relationship Id="rId13" Type="http://schemas.openxmlformats.org/officeDocument/2006/relationships/image" Target="../media/image47.jpg"/><Relationship Id="rId18" Type="http://schemas.openxmlformats.org/officeDocument/2006/relationships/image" Target="../media/image52.jpg"/><Relationship Id="rId26" Type="http://schemas.openxmlformats.org/officeDocument/2006/relationships/image" Target="../media/image2.jpg"/><Relationship Id="rId3" Type="http://schemas.openxmlformats.org/officeDocument/2006/relationships/image" Target="../media/image37.jpg"/><Relationship Id="rId21" Type="http://schemas.openxmlformats.org/officeDocument/2006/relationships/image" Target="../media/image55.jpg"/><Relationship Id="rId7" Type="http://schemas.openxmlformats.org/officeDocument/2006/relationships/image" Target="../media/image41.jpg"/><Relationship Id="rId12" Type="http://schemas.openxmlformats.org/officeDocument/2006/relationships/image" Target="../media/image46.jpg"/><Relationship Id="rId17" Type="http://schemas.openxmlformats.org/officeDocument/2006/relationships/image" Target="../media/image51.jpg"/><Relationship Id="rId25" Type="http://schemas.openxmlformats.org/officeDocument/2006/relationships/image" Target="../media/image1.jpg"/><Relationship Id="rId2" Type="http://schemas.openxmlformats.org/officeDocument/2006/relationships/image" Target="../media/image36.jpg"/><Relationship Id="rId16" Type="http://schemas.openxmlformats.org/officeDocument/2006/relationships/image" Target="../media/image50.jpg"/><Relationship Id="rId20" Type="http://schemas.openxmlformats.org/officeDocument/2006/relationships/image" Target="../media/image54.jp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5.jpg"/><Relationship Id="rId24" Type="http://schemas.openxmlformats.org/officeDocument/2006/relationships/image" Target="../media/image58.jpg"/><Relationship Id="rId5" Type="http://schemas.openxmlformats.org/officeDocument/2006/relationships/image" Target="../media/image39.jpg"/><Relationship Id="rId15" Type="http://schemas.openxmlformats.org/officeDocument/2006/relationships/image" Target="../media/image49.jpg"/><Relationship Id="rId23" Type="http://schemas.openxmlformats.org/officeDocument/2006/relationships/image" Target="../media/image57.jpg"/><Relationship Id="rId28" Type="http://schemas.openxmlformats.org/officeDocument/2006/relationships/image" Target="../media/image7.jpg"/><Relationship Id="rId10" Type="http://schemas.openxmlformats.org/officeDocument/2006/relationships/image" Target="../media/image44.jpg"/><Relationship Id="rId19" Type="http://schemas.openxmlformats.org/officeDocument/2006/relationships/image" Target="../media/image53.jpg"/><Relationship Id="rId4" Type="http://schemas.openxmlformats.org/officeDocument/2006/relationships/image" Target="../media/image38.jpg"/><Relationship Id="rId9" Type="http://schemas.openxmlformats.org/officeDocument/2006/relationships/image" Target="../media/image43.jpg"/><Relationship Id="rId14" Type="http://schemas.openxmlformats.org/officeDocument/2006/relationships/image" Target="../media/image48.jpg"/><Relationship Id="rId22" Type="http://schemas.openxmlformats.org/officeDocument/2006/relationships/image" Target="../media/image56.jpg"/><Relationship Id="rId27"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www.dailydot.com/culture/beginners-guide-fandom-fanworks/" TargetMode="External"/><Relationship Id="rId2" Type="http://schemas.openxmlformats.org/officeDocument/2006/relationships/hyperlink" Target="http://www.rawstory.com/2015/03/the-geek-grandpa-leonard-nimoys-pivotal-role-in-the-rise-of-fandom/"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62.jpg"/><Relationship Id="rId13" Type="http://schemas.openxmlformats.org/officeDocument/2006/relationships/hyperlink" Target="https://www.lrng.org/" TargetMode="External"/><Relationship Id="rId3" Type="http://schemas.openxmlformats.org/officeDocument/2006/relationships/image" Target="../media/image50.jpg"/><Relationship Id="rId7" Type="http://schemas.openxmlformats.org/officeDocument/2006/relationships/image" Target="../media/image61.jpg"/><Relationship Id="rId12" Type="http://schemas.openxmlformats.org/officeDocument/2006/relationships/hyperlink" Target="http://clalliance.org/why-connected-learning/" TargetMode="External"/><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hyperlink" Target="https://www.flickr.com/photos/fayfreelibrary/" TargetMode="External"/><Relationship Id="rId5" Type="http://schemas.openxmlformats.org/officeDocument/2006/relationships/image" Target="../media/image53.jpg"/><Relationship Id="rId10" Type="http://schemas.openxmlformats.org/officeDocument/2006/relationships/hyperlink" Target="http://makezine.com/" TargetMode="External"/><Relationship Id="rId4" Type="http://schemas.openxmlformats.org/officeDocument/2006/relationships/image" Target="../media/image52.jpg"/><Relationship Id="rId9" Type="http://schemas.openxmlformats.org/officeDocument/2006/relationships/image" Target="../media/image63.png"/><Relationship Id="rId14" Type="http://schemas.openxmlformats.org/officeDocument/2006/relationships/hyperlink" Target="https://www.linkedin.com/company/credl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5" name="Picture 4"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6" name="Picture 5" descr="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7" name="Picture 6" descr="2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8" name="Picture 7" descr="2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9" name="Picture 8" descr="2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pic>
        <p:nvPicPr>
          <p:cNvPr id="10" name="Picture 9" descr="29.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sp>
        <p:nvSpPr>
          <p:cNvPr id="2" name="TextBox 1"/>
          <p:cNvSpPr txBox="1"/>
          <p:nvPr/>
        </p:nvSpPr>
        <p:spPr>
          <a:xfrm>
            <a:off x="3683000" y="628233"/>
            <a:ext cx="5249333" cy="3600986"/>
          </a:xfrm>
          <a:prstGeom prst="rect">
            <a:avLst/>
          </a:prstGeom>
          <a:noFill/>
        </p:spPr>
        <p:txBody>
          <a:bodyPr wrap="square" rtlCol="0">
            <a:spAutoFit/>
          </a:bodyPr>
          <a:lstStyle/>
          <a:p>
            <a:r>
              <a:rPr lang="en-US" sz="4800" dirty="0"/>
              <a:t>Five Years in the Future: </a:t>
            </a:r>
            <a:endParaRPr lang="en-US" sz="4800" dirty="0" smtClean="0"/>
          </a:p>
          <a:p>
            <a:r>
              <a:rPr lang="en-US" sz="4400" dirty="0" smtClean="0"/>
              <a:t>Maximizing </a:t>
            </a:r>
            <a:r>
              <a:rPr lang="en-US" sz="4400" dirty="0"/>
              <a:t>Trends to </a:t>
            </a:r>
            <a:r>
              <a:rPr lang="en-US" sz="4400" dirty="0" smtClean="0"/>
              <a:t>Meet </a:t>
            </a:r>
            <a:r>
              <a:rPr lang="en-US" sz="4400" dirty="0"/>
              <a:t>Your Students' Needs</a:t>
            </a:r>
            <a:endParaRPr lang="en-US" sz="4400" dirty="0"/>
          </a:p>
        </p:txBody>
      </p:sp>
      <p:sp>
        <p:nvSpPr>
          <p:cNvPr id="3" name="Rectangle 2"/>
          <p:cNvSpPr/>
          <p:nvPr/>
        </p:nvSpPr>
        <p:spPr>
          <a:xfrm>
            <a:off x="3682999" y="4426857"/>
            <a:ext cx="5461001" cy="2062103"/>
          </a:xfrm>
          <a:prstGeom prst="rect">
            <a:avLst/>
          </a:prstGeom>
        </p:spPr>
        <p:txBody>
          <a:bodyPr wrap="square">
            <a:spAutoFit/>
          </a:bodyPr>
          <a:lstStyle/>
          <a:p>
            <a:r>
              <a:rPr lang="en-US" sz="3200" dirty="0"/>
              <a:t>Miguel Figueroa</a:t>
            </a:r>
          </a:p>
          <a:p>
            <a:r>
              <a:rPr lang="en-US" sz="3200" dirty="0" err="1"/>
              <a:t>INFOhio</a:t>
            </a:r>
            <a:r>
              <a:rPr lang="en-US" sz="3200" dirty="0"/>
              <a:t> </a:t>
            </a:r>
          </a:p>
          <a:p>
            <a:r>
              <a:rPr lang="en-US" sz="3200" dirty="0"/>
              <a:t>Boot Camp</a:t>
            </a:r>
          </a:p>
          <a:p>
            <a:r>
              <a:rPr lang="en-US" sz="3200" dirty="0"/>
              <a:t>August 2, 2016</a:t>
            </a:r>
          </a:p>
        </p:txBody>
      </p:sp>
    </p:spTree>
    <p:extLst>
      <p:ext uri="{BB962C8B-B14F-4D97-AF65-F5344CB8AC3E}">
        <p14:creationId xmlns:p14="http://schemas.microsoft.com/office/powerpoint/2010/main" val="1717793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t_fand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528" y="5197924"/>
            <a:ext cx="3692725" cy="122598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971" y="150122"/>
            <a:ext cx="4334579" cy="4889064"/>
          </a:xfrm>
          <a:prstGeom prst="rect">
            <a:avLst/>
          </a:prstGeom>
          <a:ln>
            <a:solidFill>
              <a:schemeClr val="tx1"/>
            </a:solidFill>
          </a:ln>
        </p:spPr>
      </p:pic>
      <p:pic>
        <p:nvPicPr>
          <p:cNvPr id="2" name="Picture 1" descr="Transforming_Fand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167"/>
            <a:ext cx="3657600" cy="3657600"/>
          </a:xfrm>
          <a:prstGeom prst="rect">
            <a:avLst/>
          </a:prstGeom>
        </p:spPr>
      </p:pic>
      <p:sp>
        <p:nvSpPr>
          <p:cNvPr id="5" name="TextBox 4"/>
          <p:cNvSpPr txBox="1"/>
          <p:nvPr/>
        </p:nvSpPr>
        <p:spPr>
          <a:xfrm>
            <a:off x="3443400" y="6599226"/>
            <a:ext cx="5700600" cy="261610"/>
          </a:xfrm>
          <a:prstGeom prst="rect">
            <a:avLst/>
          </a:prstGeom>
          <a:noFill/>
        </p:spPr>
        <p:txBody>
          <a:bodyPr wrap="none" rtlCol="0">
            <a:spAutoFit/>
          </a:bodyPr>
          <a:lstStyle/>
          <a:p>
            <a:r>
              <a:rPr lang="en-US" sz="1100" dirty="0"/>
              <a:t>Images (top to bottom; left to right</a:t>
            </a:r>
            <a:r>
              <a:rPr lang="en-US" sz="1100" dirty="0" smtClean="0"/>
              <a:t>): </a:t>
            </a:r>
            <a:r>
              <a:rPr lang="en-US" sz="1100" dirty="0" smtClean="0">
                <a:hlinkClick r:id="rId5"/>
              </a:rPr>
              <a:t>The New York Times</a:t>
            </a:r>
            <a:r>
              <a:rPr lang="en-US" sz="1100" dirty="0" smtClean="0"/>
              <a:t>; </a:t>
            </a:r>
            <a:r>
              <a:rPr lang="en-US" sz="1100" dirty="0" smtClean="0">
                <a:hlinkClick r:id="rId6"/>
              </a:rPr>
              <a:t>American Library Association</a:t>
            </a:r>
            <a:r>
              <a:rPr lang="en-US" sz="1100" dirty="0" smtClean="0"/>
              <a:t>, </a:t>
            </a:r>
            <a:r>
              <a:rPr lang="en-US" sz="1100" dirty="0" err="1" smtClean="0">
                <a:hlinkClick r:id="rId7"/>
              </a:rPr>
              <a:t>FanFest</a:t>
            </a:r>
            <a:endParaRPr lang="en-US" sz="110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406" y="3750125"/>
            <a:ext cx="2895599" cy="2895599"/>
          </a:xfrm>
          <a:prstGeom prst="rect">
            <a:avLst/>
          </a:prstGeom>
        </p:spPr>
      </p:pic>
    </p:spTree>
    <p:extLst>
      <p:ext uri="{BB962C8B-B14F-4D97-AF65-F5344CB8AC3E}">
        <p14:creationId xmlns:p14="http://schemas.microsoft.com/office/powerpoint/2010/main" val="38676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nsforming_FastCasu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00400"/>
            <a:ext cx="3657600"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28" y="3351487"/>
            <a:ext cx="4688116" cy="3129577"/>
          </a:xfrm>
          <a:prstGeom prst="rect">
            <a:avLst/>
          </a:prstGeom>
        </p:spPr>
      </p:pic>
      <p:sp>
        <p:nvSpPr>
          <p:cNvPr id="7" name="TextBox 6"/>
          <p:cNvSpPr txBox="1"/>
          <p:nvPr/>
        </p:nvSpPr>
        <p:spPr>
          <a:xfrm>
            <a:off x="134143" y="6490804"/>
            <a:ext cx="5577168" cy="261610"/>
          </a:xfrm>
          <a:prstGeom prst="rect">
            <a:avLst/>
          </a:prstGeom>
          <a:noFill/>
        </p:spPr>
        <p:txBody>
          <a:bodyPr wrap="none" rtlCol="0">
            <a:spAutoFit/>
          </a:bodyPr>
          <a:lstStyle/>
          <a:p>
            <a:r>
              <a:rPr lang="en-US" sz="1100" dirty="0"/>
              <a:t>Images (top to bottom; left to right</a:t>
            </a:r>
            <a:r>
              <a:rPr lang="en-US" sz="1100" dirty="0" smtClean="0"/>
              <a:t>): </a:t>
            </a:r>
            <a:r>
              <a:rPr lang="en-US" sz="1100" dirty="0" smtClean="0">
                <a:hlinkClick r:id="rId4"/>
              </a:rPr>
              <a:t>Fast Casual</a:t>
            </a:r>
            <a:r>
              <a:rPr lang="en-US" sz="1100" dirty="0" smtClean="0"/>
              <a:t>, </a:t>
            </a:r>
            <a:r>
              <a:rPr lang="en-US" sz="1100" dirty="0" err="1" smtClean="0">
                <a:hlinkClick r:id="rId5"/>
              </a:rPr>
              <a:t>sweetgreen</a:t>
            </a:r>
            <a:r>
              <a:rPr lang="en-US" sz="1100" dirty="0" smtClean="0"/>
              <a:t>; </a:t>
            </a:r>
            <a:r>
              <a:rPr lang="en-US" sz="1100" dirty="0" smtClean="0">
                <a:hlinkClick r:id="rId6"/>
              </a:rPr>
              <a:t>Business Insider (Hollis Johnson)</a:t>
            </a:r>
            <a:endParaRPr lang="en-US" sz="110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3150" y="199855"/>
            <a:ext cx="4030219" cy="226699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28" y="199855"/>
            <a:ext cx="4339771" cy="3000545"/>
          </a:xfrm>
          <a:prstGeom prst="rect">
            <a:avLst/>
          </a:prstGeom>
        </p:spPr>
      </p:pic>
    </p:spTree>
    <p:extLst>
      <p:ext uri="{BB962C8B-B14F-4D97-AF65-F5344CB8AC3E}">
        <p14:creationId xmlns:p14="http://schemas.microsoft.com/office/powerpoint/2010/main" val="3916630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brariesTransfom_2016Tren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00400"/>
            <a:ext cx="3657600" cy="3657600"/>
          </a:xfrm>
          <a:prstGeom prst="rect">
            <a:avLst/>
          </a:prstGeom>
        </p:spPr>
      </p:pic>
      <p:pic>
        <p:nvPicPr>
          <p:cNvPr id="12" name="Picture 11" descr="VR_Story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46" y="3759389"/>
            <a:ext cx="4357870" cy="2326012"/>
          </a:xfrm>
          <a:prstGeom prst="rect">
            <a:avLst/>
          </a:prstGeom>
        </p:spPr>
      </p:pic>
      <p:pic>
        <p:nvPicPr>
          <p:cNvPr id="13" name="Picture 12" descr="Pov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2779" y="243715"/>
            <a:ext cx="3756183" cy="2816045"/>
          </a:xfrm>
          <a:prstGeom prst="rect">
            <a:avLst/>
          </a:prstGeom>
        </p:spPr>
      </p:pic>
      <p:pic>
        <p:nvPicPr>
          <p:cNvPr id="14" name="Picture 13" descr="HelloBarbi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993" y="243715"/>
            <a:ext cx="4358322" cy="3268742"/>
          </a:xfrm>
          <a:prstGeom prst="rect">
            <a:avLst/>
          </a:prstGeom>
        </p:spPr>
      </p:pic>
      <p:sp>
        <p:nvSpPr>
          <p:cNvPr id="2" name="TextBox 1"/>
          <p:cNvSpPr txBox="1"/>
          <p:nvPr/>
        </p:nvSpPr>
        <p:spPr>
          <a:xfrm>
            <a:off x="239993" y="6290427"/>
            <a:ext cx="5246407" cy="261610"/>
          </a:xfrm>
          <a:prstGeom prst="rect">
            <a:avLst/>
          </a:prstGeom>
          <a:noFill/>
        </p:spPr>
        <p:txBody>
          <a:bodyPr wrap="square" rtlCol="0">
            <a:spAutoFit/>
          </a:bodyPr>
          <a:lstStyle/>
          <a:p>
            <a:r>
              <a:rPr lang="en-US" sz="1100" dirty="0"/>
              <a:t>Images (top to bottom; left to right</a:t>
            </a:r>
            <a:r>
              <a:rPr lang="en-US" sz="1100" dirty="0" smtClean="0"/>
              <a:t>): </a:t>
            </a:r>
            <a:r>
              <a:rPr lang="en-US" sz="1100" dirty="0" smtClean="0">
                <a:hlinkClick r:id="rId6"/>
              </a:rPr>
              <a:t>Mattel</a:t>
            </a:r>
            <a:r>
              <a:rPr lang="en-US" sz="1100" dirty="0" smtClean="0"/>
              <a:t>, </a:t>
            </a:r>
            <a:r>
              <a:rPr lang="en-US" sz="1100" dirty="0" err="1" smtClean="0">
                <a:hlinkClick r:id="rId7"/>
              </a:rPr>
              <a:t>Povi</a:t>
            </a:r>
            <a:r>
              <a:rPr lang="en-US" sz="1100" dirty="0" smtClean="0"/>
              <a:t>; </a:t>
            </a:r>
            <a:r>
              <a:rPr lang="en-US" sz="1100" dirty="0" smtClean="0">
                <a:hlinkClick r:id="rId8"/>
              </a:rPr>
              <a:t>Samsung Mobile UK</a:t>
            </a:r>
            <a:r>
              <a:rPr lang="en-US" sz="1100" dirty="0" smtClean="0"/>
              <a:t>  </a:t>
            </a:r>
            <a:endParaRPr lang="en-US" sz="1100" dirty="0"/>
          </a:p>
        </p:txBody>
      </p:sp>
    </p:spTree>
    <p:extLst>
      <p:ext uri="{BB962C8B-B14F-4D97-AF65-F5344CB8AC3E}">
        <p14:creationId xmlns:p14="http://schemas.microsoft.com/office/powerpoint/2010/main" val="317342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nsforming_Unplugg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200400"/>
            <a:ext cx="3657600" cy="3657600"/>
          </a:xfrm>
          <a:prstGeom prst="rect">
            <a:avLst/>
          </a:prstGeom>
        </p:spPr>
      </p:pic>
      <p:pic>
        <p:nvPicPr>
          <p:cNvPr id="9" name="Picture 8" descr="Anti-T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64" y="4064"/>
            <a:ext cx="3788236" cy="3197272"/>
          </a:xfrm>
          <a:prstGeom prst="rect">
            <a:avLst/>
          </a:prstGeom>
        </p:spPr>
      </p:pic>
      <p:pic>
        <p:nvPicPr>
          <p:cNvPr id="10" name="Picture 9" descr="Anti-Tech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283" y="3329579"/>
            <a:ext cx="3200459" cy="2918819"/>
          </a:xfrm>
          <a:prstGeom prst="rect">
            <a:avLst/>
          </a:prstGeom>
        </p:spPr>
      </p:pic>
      <p:pic>
        <p:nvPicPr>
          <p:cNvPr id="11" name="Picture 10" descr="Device-Free-Drinks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397" y="126370"/>
            <a:ext cx="4608345" cy="3074630"/>
          </a:xfrm>
          <a:prstGeom prst="rect">
            <a:avLst/>
          </a:prstGeom>
        </p:spPr>
      </p:pic>
      <p:sp>
        <p:nvSpPr>
          <p:cNvPr id="12" name="TextBox 11"/>
          <p:cNvSpPr txBox="1"/>
          <p:nvPr/>
        </p:nvSpPr>
        <p:spPr>
          <a:xfrm>
            <a:off x="119629" y="6490804"/>
            <a:ext cx="5628464" cy="261610"/>
          </a:xfrm>
          <a:prstGeom prst="rect">
            <a:avLst/>
          </a:prstGeom>
          <a:noFill/>
        </p:spPr>
        <p:txBody>
          <a:bodyPr wrap="none" rtlCol="0">
            <a:spAutoFit/>
          </a:bodyPr>
          <a:lstStyle/>
          <a:p>
            <a:r>
              <a:rPr lang="en-US" sz="1100" dirty="0"/>
              <a:t>Images (top to bottom; left to right): </a:t>
            </a:r>
            <a:r>
              <a:rPr lang="en-US" sz="1100" dirty="0" smtClean="0">
                <a:hlinkClick r:id="rId6"/>
              </a:rPr>
              <a:t>Digital Detox</a:t>
            </a:r>
            <a:r>
              <a:rPr lang="en-US" sz="1100" dirty="0" smtClean="0"/>
              <a:t>, </a:t>
            </a:r>
            <a:r>
              <a:rPr lang="en-US" sz="1100" dirty="0" err="1" smtClean="0">
                <a:hlinkClick r:id="rId7"/>
              </a:rPr>
              <a:t>Kunihiko</a:t>
            </a:r>
            <a:r>
              <a:rPr lang="en-US" sz="1100" dirty="0" smtClean="0">
                <a:hlinkClick r:id="rId7"/>
              </a:rPr>
              <a:t> Morinaga/ANREALAGE</a:t>
            </a:r>
            <a:r>
              <a:rPr lang="en-US" sz="1100" dirty="0" smtClean="0"/>
              <a:t>; </a:t>
            </a:r>
            <a:r>
              <a:rPr lang="en-US" sz="1100" dirty="0" smtClean="0">
                <a:hlinkClick r:id="rId8"/>
              </a:rPr>
              <a:t>OFF Pocket </a:t>
            </a:r>
            <a:endParaRPr lang="en-US" sz="1100" dirty="0"/>
          </a:p>
        </p:txBody>
      </p:sp>
    </p:spTree>
    <p:extLst>
      <p:ext uri="{BB962C8B-B14F-4D97-AF65-F5344CB8AC3E}">
        <p14:creationId xmlns:p14="http://schemas.microsoft.com/office/powerpoint/2010/main" val="3321330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VRViewMa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44" y="2102920"/>
            <a:ext cx="4090156" cy="21499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707" y="3676450"/>
            <a:ext cx="4109750" cy="273983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0"/>
            <a:ext cx="3657600" cy="3657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272" y="183079"/>
            <a:ext cx="3413051" cy="191984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700" y="4329446"/>
            <a:ext cx="3353243" cy="2235495"/>
          </a:xfrm>
          <a:prstGeom prst="rect">
            <a:avLst/>
          </a:prstGeom>
        </p:spPr>
      </p:pic>
      <p:sp>
        <p:nvSpPr>
          <p:cNvPr id="4" name="TextBox 3"/>
          <p:cNvSpPr txBox="1"/>
          <p:nvPr/>
        </p:nvSpPr>
        <p:spPr>
          <a:xfrm>
            <a:off x="4141974" y="6445311"/>
            <a:ext cx="5002026" cy="430887"/>
          </a:xfrm>
          <a:prstGeom prst="rect">
            <a:avLst/>
          </a:prstGeom>
          <a:noFill/>
        </p:spPr>
        <p:txBody>
          <a:bodyPr wrap="square" rtlCol="0">
            <a:spAutoFit/>
          </a:bodyPr>
          <a:lstStyle/>
          <a:p>
            <a:r>
              <a:rPr lang="en-US" sz="1100" dirty="0"/>
              <a:t>Images (top to bottom; left to right</a:t>
            </a:r>
            <a:r>
              <a:rPr lang="en-US" sz="1100" dirty="0" smtClean="0"/>
              <a:t>): </a:t>
            </a:r>
            <a:r>
              <a:rPr lang="en-US" sz="1100" dirty="0" smtClean="0">
                <a:hlinkClick r:id="rId7"/>
              </a:rPr>
              <a:t>Disney on Broadway</a:t>
            </a:r>
            <a:r>
              <a:rPr lang="en-US" sz="1100" dirty="0" smtClean="0"/>
              <a:t>; </a:t>
            </a:r>
            <a:r>
              <a:rPr lang="en-US" sz="1100" dirty="0" smtClean="0">
                <a:hlinkClick r:id="rId8"/>
              </a:rPr>
              <a:t>Mattel</a:t>
            </a:r>
            <a:r>
              <a:rPr lang="en-US" sz="1100" dirty="0" smtClean="0"/>
              <a:t>;  </a:t>
            </a:r>
            <a:r>
              <a:rPr lang="en-US" sz="1100" dirty="0" smtClean="0">
                <a:hlinkClick r:id="rId9"/>
              </a:rPr>
              <a:t>The New York Times</a:t>
            </a:r>
            <a:r>
              <a:rPr lang="en-US" sz="1100" dirty="0" smtClean="0"/>
              <a:t>, </a:t>
            </a:r>
            <a:r>
              <a:rPr lang="en-US" sz="1100" dirty="0" smtClean="0">
                <a:hlinkClick r:id="rId10"/>
              </a:rPr>
              <a:t>Creative Review </a:t>
            </a:r>
            <a:endParaRPr lang="en-US" sz="1100" dirty="0"/>
          </a:p>
        </p:txBody>
      </p:sp>
    </p:spTree>
    <p:extLst>
      <p:ext uri="{BB962C8B-B14F-4D97-AF65-F5344CB8AC3E}">
        <p14:creationId xmlns:p14="http://schemas.microsoft.com/office/powerpoint/2010/main" val="1583251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adforLa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145" y="459226"/>
            <a:ext cx="5889042" cy="5939548"/>
          </a:xfrm>
          <a:prstGeom prst="rect">
            <a:avLst/>
          </a:prstGeom>
        </p:spPr>
      </p:pic>
      <p:pic>
        <p:nvPicPr>
          <p:cNvPr id="6" name="Picture 5"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7" name="Picture 6" descr="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12" name="Picture 11" descr="2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13" name="Picture 12" descr="2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spTree>
    <p:extLst>
      <p:ext uri="{BB962C8B-B14F-4D97-AF65-F5344CB8AC3E}">
        <p14:creationId xmlns:p14="http://schemas.microsoft.com/office/powerpoint/2010/main" val="1097959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62270" y="6038566"/>
            <a:ext cx="7503756" cy="646331"/>
          </a:xfrm>
          <a:prstGeom prst="rect">
            <a:avLst/>
          </a:prstGeom>
          <a:noFill/>
        </p:spPr>
        <p:txBody>
          <a:bodyPr wrap="square" rtlCol="0">
            <a:spAutoFit/>
          </a:bodyPr>
          <a:lstStyle/>
          <a:p>
            <a:r>
              <a:rPr lang="en-US" dirty="0" smtClean="0"/>
              <a:t>Marsha Lynne Rhea. </a:t>
            </a:r>
            <a:r>
              <a:rPr lang="en-US" i="1" dirty="0" smtClean="0"/>
              <a:t>Anticipate the World You Want: Learning for Alternative Futures</a:t>
            </a:r>
            <a:r>
              <a:rPr lang="en-US" dirty="0" smtClean="0"/>
              <a:t>. Scarecrow Education: Lanham, Maryland. 2005. p. 67</a:t>
            </a:r>
            <a:endParaRPr lang="en-US" dirty="0"/>
          </a:p>
        </p:txBody>
      </p:sp>
      <p:pic>
        <p:nvPicPr>
          <p:cNvPr id="4" name="Picture 3" descr="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5" name="Picture 4"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6" name="Picture 5" descr="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pic>
        <p:nvPicPr>
          <p:cNvPr id="7" name="Picture 6" descr="AnticipateTheWorldYouW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320" y="258234"/>
            <a:ext cx="2158706" cy="3234818"/>
          </a:xfrm>
          <a:prstGeom prst="rect">
            <a:avLst/>
          </a:prstGeom>
        </p:spPr>
      </p:pic>
      <p:sp>
        <p:nvSpPr>
          <p:cNvPr id="8" name="TextBox 7"/>
          <p:cNvSpPr txBox="1"/>
          <p:nvPr/>
        </p:nvSpPr>
        <p:spPr>
          <a:xfrm>
            <a:off x="1289106" y="258234"/>
            <a:ext cx="7503756" cy="5170646"/>
          </a:xfrm>
          <a:prstGeom prst="rect">
            <a:avLst/>
          </a:prstGeom>
          <a:noFill/>
        </p:spPr>
        <p:txBody>
          <a:bodyPr wrap="square" rtlCol="0">
            <a:spAutoFit/>
          </a:bodyPr>
          <a:lstStyle/>
          <a:p>
            <a:r>
              <a:rPr lang="en-US" sz="3000" dirty="0" smtClean="0"/>
              <a:t>We have to become collaborators </a:t>
            </a:r>
          </a:p>
          <a:p>
            <a:r>
              <a:rPr lang="en-US" sz="3000" dirty="0" smtClean="0"/>
              <a:t>for the future</a:t>
            </a:r>
          </a:p>
          <a:p>
            <a:endParaRPr lang="en-US" sz="3000" dirty="0"/>
          </a:p>
          <a:p>
            <a:pPr marL="285750" indent="-285750">
              <a:buFont typeface="Arial"/>
              <a:buChar char="•"/>
            </a:pPr>
            <a:r>
              <a:rPr lang="en-US" sz="3000" dirty="0" smtClean="0"/>
              <a:t>Respect and integrate know-</a:t>
            </a:r>
          </a:p>
          <a:p>
            <a:r>
              <a:rPr lang="en-US" sz="3000" dirty="0"/>
              <a:t> </a:t>
            </a:r>
            <a:r>
              <a:rPr lang="en-US" sz="3000" dirty="0" smtClean="0"/>
              <a:t>  ledge and practice across </a:t>
            </a:r>
          </a:p>
          <a:p>
            <a:r>
              <a:rPr lang="en-US" sz="3000" dirty="0" smtClean="0"/>
              <a:t>   multiple disciplines into greater    </a:t>
            </a:r>
          </a:p>
          <a:p>
            <a:r>
              <a:rPr lang="en-US" sz="3000" dirty="0"/>
              <a:t> </a:t>
            </a:r>
            <a:r>
              <a:rPr lang="en-US" sz="3000" dirty="0" smtClean="0"/>
              <a:t>  understanding and performance</a:t>
            </a:r>
          </a:p>
          <a:p>
            <a:pPr marL="285750" indent="-285750">
              <a:buFont typeface="Arial"/>
              <a:buChar char="•"/>
            </a:pPr>
            <a:r>
              <a:rPr lang="en-US" sz="3000" dirty="0" smtClean="0"/>
              <a:t>Generate new thinking that leaps over present problems and limitations</a:t>
            </a:r>
          </a:p>
          <a:p>
            <a:pPr marL="285750" indent="-285750">
              <a:buFont typeface="Arial"/>
              <a:buChar char="•"/>
            </a:pPr>
            <a:r>
              <a:rPr lang="en-US" sz="3000" dirty="0" smtClean="0"/>
              <a:t>Unify individual perspectives and strengths into collective intelligence</a:t>
            </a:r>
            <a:endParaRPr lang="en-US" sz="3000" dirty="0"/>
          </a:p>
        </p:txBody>
      </p:sp>
    </p:spTree>
    <p:extLst>
      <p:ext uri="{BB962C8B-B14F-4D97-AF65-F5344CB8AC3E}">
        <p14:creationId xmlns:p14="http://schemas.microsoft.com/office/powerpoint/2010/main" val="218879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24493" y="1567543"/>
            <a:ext cx="6450478" cy="3046988"/>
          </a:xfrm>
          <a:prstGeom prst="rect">
            <a:avLst/>
          </a:prstGeom>
          <a:noFill/>
        </p:spPr>
        <p:txBody>
          <a:bodyPr wrap="square" rtlCol="0">
            <a:spAutoFit/>
          </a:bodyPr>
          <a:lstStyle/>
          <a:p>
            <a:pPr algn="ctr"/>
            <a:endParaRPr lang="en-US" sz="3200" dirty="0" smtClean="0"/>
          </a:p>
          <a:p>
            <a:pPr algn="ctr"/>
            <a:r>
              <a:rPr lang="en-US" sz="3200" dirty="0" smtClean="0"/>
              <a:t>Miguel Figueroa</a:t>
            </a:r>
          </a:p>
          <a:p>
            <a:pPr algn="ctr"/>
            <a:r>
              <a:rPr lang="en-US" sz="3200" dirty="0" smtClean="0"/>
              <a:t>Center for the Future of Libraries</a:t>
            </a:r>
          </a:p>
          <a:p>
            <a:pPr algn="ctr"/>
            <a:r>
              <a:rPr lang="en-US" sz="3200" dirty="0" smtClean="0"/>
              <a:t>American Library Association</a:t>
            </a:r>
          </a:p>
          <a:p>
            <a:pPr algn="ctr"/>
            <a:r>
              <a:rPr lang="en-US" sz="3200" dirty="0" smtClean="0">
                <a:hlinkClick r:id="rId2"/>
              </a:rPr>
              <a:t>mfigueroa@ala.org</a:t>
            </a:r>
            <a:r>
              <a:rPr lang="en-US" sz="3200" dirty="0" smtClean="0"/>
              <a:t> </a:t>
            </a:r>
          </a:p>
          <a:p>
            <a:pPr algn="ctr"/>
            <a:r>
              <a:rPr lang="en-US" sz="3200" dirty="0" smtClean="0">
                <a:hlinkClick r:id="rId3"/>
              </a:rPr>
              <a:t>www.ala.org/libraryofthefuture</a:t>
            </a:r>
            <a:r>
              <a:rPr lang="en-US" sz="3200" dirty="0" smtClean="0"/>
              <a:t> </a:t>
            </a:r>
            <a:endParaRPr lang="en-US" sz="3200" dirty="0"/>
          </a:p>
        </p:txBody>
      </p:sp>
      <p:pic>
        <p:nvPicPr>
          <p:cNvPr id="6" name="Picture 5" descr="3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7" name="Picture 6" descr="2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12" name="Picture 11" descr="2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13" name="Picture 12" descr="2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spTree>
    <p:extLst>
      <p:ext uri="{BB962C8B-B14F-4D97-AF65-F5344CB8AC3E}">
        <p14:creationId xmlns:p14="http://schemas.microsoft.com/office/powerpoint/2010/main" val="3417225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5" name="Picture 4"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6" name="Picture 5" descr="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sp>
        <p:nvSpPr>
          <p:cNvPr id="8" name="TextBox 7"/>
          <p:cNvSpPr txBox="1"/>
          <p:nvPr/>
        </p:nvSpPr>
        <p:spPr>
          <a:xfrm>
            <a:off x="1289106" y="258234"/>
            <a:ext cx="7503756" cy="6186309"/>
          </a:xfrm>
          <a:prstGeom prst="rect">
            <a:avLst/>
          </a:prstGeom>
          <a:noFill/>
        </p:spPr>
        <p:txBody>
          <a:bodyPr wrap="square" rtlCol="0">
            <a:spAutoFit/>
          </a:bodyPr>
          <a:lstStyle/>
          <a:p>
            <a:pPr algn="ctr"/>
            <a:r>
              <a:rPr lang="en-US" sz="3600" b="1" dirty="0" smtClean="0"/>
              <a:t>Group Activity</a:t>
            </a:r>
          </a:p>
          <a:p>
            <a:pPr algn="ctr"/>
            <a:endParaRPr lang="en-US" sz="3600" dirty="0"/>
          </a:p>
          <a:p>
            <a:pPr marL="571500" indent="-571500">
              <a:buFont typeface="Wingdings" panose="05000000000000000000" pitchFamily="2" charset="2"/>
              <a:buChar char="q"/>
            </a:pPr>
            <a:r>
              <a:rPr lang="en-US" sz="3600" dirty="0" smtClean="0"/>
              <a:t>Open Five Chat Windows</a:t>
            </a:r>
          </a:p>
          <a:p>
            <a:pPr marL="1028700" lvl="1" indent="-571500">
              <a:buFont typeface="Wingdings" panose="05000000000000000000" pitchFamily="2" charset="2"/>
              <a:buChar char="Ø"/>
            </a:pPr>
            <a:r>
              <a:rPr lang="en-US" sz="3600" dirty="0" smtClean="0"/>
              <a:t>Fandom</a:t>
            </a:r>
          </a:p>
          <a:p>
            <a:pPr marL="1028700" lvl="1" indent="-571500">
              <a:buFont typeface="Wingdings" panose="05000000000000000000" pitchFamily="2" charset="2"/>
              <a:buChar char="Ø"/>
            </a:pPr>
            <a:r>
              <a:rPr lang="en-US" sz="3600" dirty="0" smtClean="0"/>
              <a:t>Fast Casual</a:t>
            </a:r>
          </a:p>
          <a:p>
            <a:pPr marL="1028700" lvl="1" indent="-571500">
              <a:buFont typeface="Wingdings" panose="05000000000000000000" pitchFamily="2" charset="2"/>
              <a:buChar char="Ø"/>
            </a:pPr>
            <a:r>
              <a:rPr lang="en-US" sz="3600" dirty="0" smtClean="0"/>
              <a:t>Interactive Toys</a:t>
            </a:r>
          </a:p>
          <a:p>
            <a:pPr marL="1028700" lvl="1" indent="-571500">
              <a:buFont typeface="Wingdings" panose="05000000000000000000" pitchFamily="2" charset="2"/>
              <a:buChar char="Ø"/>
            </a:pPr>
            <a:r>
              <a:rPr lang="en-US" sz="3600" dirty="0" smtClean="0"/>
              <a:t>Unplugged</a:t>
            </a:r>
          </a:p>
          <a:p>
            <a:pPr marL="1028700" lvl="1" indent="-571500">
              <a:buFont typeface="Wingdings" panose="05000000000000000000" pitchFamily="2" charset="2"/>
              <a:buChar char="Ø"/>
            </a:pPr>
            <a:r>
              <a:rPr lang="en-US" sz="3600" dirty="0" smtClean="0"/>
              <a:t>Virtual Reality</a:t>
            </a:r>
          </a:p>
          <a:p>
            <a:pPr marL="571500" indent="-571500">
              <a:buFont typeface="Wingdings" panose="05000000000000000000" pitchFamily="2" charset="2"/>
              <a:buChar char="q"/>
            </a:pPr>
            <a:r>
              <a:rPr lang="en-US" sz="3600" dirty="0" smtClean="0"/>
              <a:t>Comment on how you see these trends shaping the library of the future</a:t>
            </a:r>
            <a:endParaRPr lang="en-US" sz="3600" dirty="0"/>
          </a:p>
        </p:txBody>
      </p:sp>
    </p:spTree>
    <p:extLst>
      <p:ext uri="{BB962C8B-B14F-4D97-AF65-F5344CB8AC3E}">
        <p14:creationId xmlns:p14="http://schemas.microsoft.com/office/powerpoint/2010/main" val="151876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nsforming_Ag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184"/>
            <a:ext cx="1517904" cy="1517904"/>
          </a:xfrm>
          <a:prstGeom prst="rect">
            <a:avLst/>
          </a:prstGeom>
        </p:spPr>
      </p:pic>
      <p:pic>
        <p:nvPicPr>
          <p:cNvPr id="9" name="Picture 8" descr="Transforming_Anonym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904" y="619184"/>
            <a:ext cx="1517904" cy="1517904"/>
          </a:xfrm>
          <a:prstGeom prst="rect">
            <a:avLst/>
          </a:prstGeom>
        </p:spPr>
      </p:pic>
      <p:pic>
        <p:nvPicPr>
          <p:cNvPr id="10" name="Picture 9" descr="Transforming_I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712" y="3654992"/>
            <a:ext cx="1517904" cy="1517904"/>
          </a:xfrm>
          <a:prstGeom prst="rect">
            <a:avLst/>
          </a:prstGeom>
        </p:spPr>
      </p:pic>
      <p:pic>
        <p:nvPicPr>
          <p:cNvPr id="11" name="Picture 10" descr="Transforming_Resilien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72896"/>
            <a:ext cx="1517904" cy="1517904"/>
          </a:xfrm>
          <a:prstGeom prst="rect">
            <a:avLst/>
          </a:prstGeom>
        </p:spPr>
      </p:pic>
      <p:pic>
        <p:nvPicPr>
          <p:cNvPr id="12" name="Picture 11" descr="Transforming_Robo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7904" y="5172896"/>
            <a:ext cx="1517904" cy="1517904"/>
          </a:xfrm>
          <a:prstGeom prst="rect">
            <a:avLst/>
          </a:prstGeom>
        </p:spPr>
      </p:pic>
      <p:pic>
        <p:nvPicPr>
          <p:cNvPr id="13" name="Picture 12" descr="Transforming_Unplugg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3712" y="5165562"/>
            <a:ext cx="1517904" cy="1517904"/>
          </a:xfrm>
          <a:prstGeom prst="rect">
            <a:avLst/>
          </a:prstGeom>
        </p:spPr>
      </p:pic>
      <p:pic>
        <p:nvPicPr>
          <p:cNvPr id="14" name="Picture 13" descr="Transforming_IncomeInequalit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5808" y="3654992"/>
            <a:ext cx="1517904" cy="1517904"/>
          </a:xfrm>
          <a:prstGeom prst="rect">
            <a:avLst/>
          </a:prstGeom>
        </p:spPr>
      </p:pic>
      <p:pic>
        <p:nvPicPr>
          <p:cNvPr id="15" name="Picture 14" descr="Transforming_SharingEconom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35808" y="5165562"/>
            <a:ext cx="1517904" cy="1517904"/>
          </a:xfrm>
          <a:prstGeom prst="rect">
            <a:avLst/>
          </a:prstGeom>
        </p:spPr>
      </p:pic>
      <p:pic>
        <p:nvPicPr>
          <p:cNvPr id="16" name="Picture 15" descr="Transforming_FlippedLearning.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9520" y="2137088"/>
            <a:ext cx="1517904" cy="1517904"/>
          </a:xfrm>
          <a:prstGeom prst="rect">
            <a:avLst/>
          </a:prstGeom>
        </p:spPr>
      </p:pic>
      <p:pic>
        <p:nvPicPr>
          <p:cNvPr id="17" name="Picture 16" descr="Transforming_Gamificatio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3654992"/>
            <a:ext cx="1517904" cy="1517904"/>
          </a:xfrm>
          <a:prstGeom prst="rect">
            <a:avLst/>
          </a:prstGeom>
        </p:spPr>
      </p:pic>
      <p:pic>
        <p:nvPicPr>
          <p:cNvPr id="18" name="Picture 17" descr="Transforming_Data.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9520" y="619184"/>
            <a:ext cx="1517904" cy="1517904"/>
          </a:xfrm>
          <a:prstGeom prst="rect">
            <a:avLst/>
          </a:prstGeom>
        </p:spPr>
      </p:pic>
      <p:pic>
        <p:nvPicPr>
          <p:cNvPr id="19" name="Picture 18" descr="Transforming_Dron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17904" y="2137088"/>
            <a:ext cx="1517904" cy="1517904"/>
          </a:xfrm>
          <a:prstGeom prst="rect">
            <a:avLst/>
          </a:prstGeom>
        </p:spPr>
      </p:pic>
      <p:pic>
        <p:nvPicPr>
          <p:cNvPr id="20" name="Picture 19" descr="Transforming_Haptic.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17904" y="3647658"/>
            <a:ext cx="1517904" cy="1517904"/>
          </a:xfrm>
          <a:prstGeom prst="rect">
            <a:avLst/>
          </a:prstGeom>
        </p:spPr>
      </p:pic>
      <p:pic>
        <p:nvPicPr>
          <p:cNvPr id="21" name="Picture 20" descr="Transforming_FastCasu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71616" y="2129754"/>
            <a:ext cx="1517904" cy="1517904"/>
          </a:xfrm>
          <a:prstGeom prst="rect">
            <a:avLst/>
          </a:prstGeom>
        </p:spPr>
      </p:pic>
      <p:pic>
        <p:nvPicPr>
          <p:cNvPr id="22" name="Picture 21" descr="Transforming_Maker.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071616" y="3654992"/>
            <a:ext cx="1517904" cy="1517904"/>
          </a:xfrm>
          <a:prstGeom prst="rect">
            <a:avLst/>
          </a:prstGeom>
        </p:spPr>
      </p:pic>
      <p:pic>
        <p:nvPicPr>
          <p:cNvPr id="23" name="Picture 22" descr="Transforming_Privacy.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89520" y="3654992"/>
            <a:ext cx="1517904" cy="1517904"/>
          </a:xfrm>
          <a:prstGeom prst="rect">
            <a:avLst/>
          </a:prstGeom>
        </p:spPr>
      </p:pic>
      <p:pic>
        <p:nvPicPr>
          <p:cNvPr id="24" name="Picture 23" descr="Transforming_Badging.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35808" y="611850"/>
            <a:ext cx="1517904" cy="1517904"/>
          </a:xfrm>
          <a:prstGeom prst="rect">
            <a:avLst/>
          </a:prstGeom>
        </p:spPr>
      </p:pic>
      <p:pic>
        <p:nvPicPr>
          <p:cNvPr id="25" name="Picture 24" descr="Transforming_ConnectedLearning.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71616" y="619184"/>
            <a:ext cx="1517904" cy="1517904"/>
          </a:xfrm>
          <a:prstGeom prst="rect">
            <a:avLst/>
          </a:prstGeom>
        </p:spPr>
      </p:pic>
      <p:pic>
        <p:nvPicPr>
          <p:cNvPr id="26" name="Picture 25" descr="Transforming_Urabnization.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71616" y="5172896"/>
            <a:ext cx="1517904" cy="1517904"/>
          </a:xfrm>
          <a:prstGeom prst="rect">
            <a:avLst/>
          </a:prstGeom>
        </p:spPr>
      </p:pic>
      <p:pic>
        <p:nvPicPr>
          <p:cNvPr id="27" name="Picture 26" descr="Transforming_CollectiveImpact.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53712" y="611850"/>
            <a:ext cx="1517904" cy="1517904"/>
          </a:xfrm>
          <a:prstGeom prst="rect">
            <a:avLst/>
          </a:prstGeom>
        </p:spPr>
      </p:pic>
      <p:pic>
        <p:nvPicPr>
          <p:cNvPr id="28" name="Picture 27" descr="Transforming_Fandom.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53712" y="2129754"/>
            <a:ext cx="1517904" cy="1517904"/>
          </a:xfrm>
          <a:prstGeom prst="rect">
            <a:avLst/>
          </a:prstGeom>
        </p:spPr>
      </p:pic>
      <p:pic>
        <p:nvPicPr>
          <p:cNvPr id="29" name="Picture 28" descr="Transforming_EmergingAdult.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35808" y="2137088"/>
            <a:ext cx="1517904" cy="1517904"/>
          </a:xfrm>
          <a:prstGeom prst="rect">
            <a:avLst/>
          </a:prstGeom>
        </p:spPr>
      </p:pic>
      <p:pic>
        <p:nvPicPr>
          <p:cNvPr id="30" name="Picture 29" descr="Transforming_DigitalNatives.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2137088"/>
            <a:ext cx="1517904" cy="1517904"/>
          </a:xfrm>
          <a:prstGeom prst="rect">
            <a:avLst/>
          </a:prstGeom>
        </p:spPr>
      </p:pic>
    </p:spTree>
    <p:extLst>
      <p:ext uri="{BB962C8B-B14F-4D97-AF65-F5344CB8AC3E}">
        <p14:creationId xmlns:p14="http://schemas.microsoft.com/office/powerpoint/2010/main" val="127820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13672"/>
            <a:ext cx="8001000" cy="4030655"/>
          </a:xfrm>
          <a:prstGeom prst="rect">
            <a:avLst/>
          </a:prstGeom>
        </p:spPr>
      </p:pic>
      <p:pic>
        <p:nvPicPr>
          <p:cNvPr id="6" name="Picture 5"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7" name="Picture 6" descr="2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12" name="Picture 11" descr="27.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13" name="Picture 12" descr="29.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spTree>
    <p:extLst>
      <p:ext uri="{BB962C8B-B14F-4D97-AF65-F5344CB8AC3E}">
        <p14:creationId xmlns:p14="http://schemas.microsoft.com/office/powerpoint/2010/main" val="3471206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2270" y="258234"/>
            <a:ext cx="7330593" cy="5632311"/>
          </a:xfrm>
          <a:prstGeom prst="rect">
            <a:avLst/>
          </a:prstGeom>
          <a:noFill/>
        </p:spPr>
        <p:txBody>
          <a:bodyPr wrap="square" rtlCol="0">
            <a:spAutoFit/>
          </a:bodyPr>
          <a:lstStyle/>
          <a:p>
            <a:r>
              <a:rPr lang="en-US" sz="3000" dirty="0" smtClean="0"/>
              <a:t>“Foresight is thinking ahead to </a:t>
            </a:r>
          </a:p>
          <a:p>
            <a:r>
              <a:rPr lang="en-US" sz="3000" dirty="0" smtClean="0"/>
              <a:t>how trends, issues, and develop-</a:t>
            </a:r>
          </a:p>
          <a:p>
            <a:r>
              <a:rPr lang="en-US" sz="3000" dirty="0" err="1" smtClean="0"/>
              <a:t>ments</a:t>
            </a:r>
            <a:r>
              <a:rPr lang="en-US" sz="3000" dirty="0" smtClean="0"/>
              <a:t> that can be observed in </a:t>
            </a:r>
          </a:p>
          <a:p>
            <a:r>
              <a:rPr lang="en-US" sz="3000" dirty="0" smtClean="0"/>
              <a:t>the present are likely to shape </a:t>
            </a:r>
          </a:p>
          <a:p>
            <a:r>
              <a:rPr lang="en-US" sz="3000" dirty="0" smtClean="0"/>
              <a:t>alternative futures</a:t>
            </a:r>
          </a:p>
          <a:p>
            <a:endParaRPr lang="en-US" sz="3000" dirty="0"/>
          </a:p>
          <a:p>
            <a:pPr marL="285750" indent="-285750">
              <a:buFont typeface="Arial"/>
              <a:buChar char="•"/>
            </a:pPr>
            <a:r>
              <a:rPr lang="en-US" sz="3000" dirty="0" smtClean="0"/>
              <a:t>What are the key forces that </a:t>
            </a:r>
          </a:p>
          <a:p>
            <a:r>
              <a:rPr lang="en-US" sz="3000" dirty="0"/>
              <a:t> </a:t>
            </a:r>
            <a:r>
              <a:rPr lang="en-US" sz="3000" dirty="0" smtClean="0"/>
              <a:t>   are shaping the future?</a:t>
            </a:r>
          </a:p>
          <a:p>
            <a:pPr marL="285750" indent="-285750">
              <a:buFont typeface="Arial"/>
              <a:buChar char="•"/>
            </a:pPr>
            <a:r>
              <a:rPr lang="en-US" sz="3000" dirty="0" smtClean="0"/>
              <a:t>What might be their possible outcomes?</a:t>
            </a:r>
          </a:p>
          <a:p>
            <a:pPr marL="285750" indent="-285750">
              <a:buFont typeface="Arial"/>
              <a:buChar char="•"/>
            </a:pPr>
            <a:r>
              <a:rPr lang="en-US" sz="3000" dirty="0" smtClean="0"/>
              <a:t>What implications could they have for the learning and actions that must happen in the present?”</a:t>
            </a:r>
            <a:endParaRPr lang="en-US" sz="3000" dirty="0"/>
          </a:p>
        </p:txBody>
      </p:sp>
      <p:sp>
        <p:nvSpPr>
          <p:cNvPr id="3" name="TextBox 2"/>
          <p:cNvSpPr txBox="1"/>
          <p:nvPr/>
        </p:nvSpPr>
        <p:spPr>
          <a:xfrm>
            <a:off x="1462270" y="6038566"/>
            <a:ext cx="7503756" cy="646331"/>
          </a:xfrm>
          <a:prstGeom prst="rect">
            <a:avLst/>
          </a:prstGeom>
          <a:noFill/>
        </p:spPr>
        <p:txBody>
          <a:bodyPr wrap="square" rtlCol="0">
            <a:spAutoFit/>
          </a:bodyPr>
          <a:lstStyle/>
          <a:p>
            <a:r>
              <a:rPr lang="en-US" dirty="0" smtClean="0"/>
              <a:t>Marsha Lynne Rhea. </a:t>
            </a:r>
            <a:r>
              <a:rPr lang="en-US" i="1" dirty="0" smtClean="0"/>
              <a:t>Anticipate the World You Want: Learning for Alternative Futures</a:t>
            </a:r>
            <a:r>
              <a:rPr lang="en-US" dirty="0" smtClean="0"/>
              <a:t>. Scarecrow Education: Lanham, Maryland. 2005. p. 21</a:t>
            </a:r>
            <a:endParaRPr lang="en-US" dirty="0"/>
          </a:p>
        </p:txBody>
      </p:sp>
      <p:pic>
        <p:nvPicPr>
          <p:cNvPr id="4" name="Picture 3" descr="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5" name="Picture 4"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6" name="Picture 5" descr="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pic>
        <p:nvPicPr>
          <p:cNvPr id="7" name="Picture 6" descr="AnticipateTheWorldYouW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320" y="258234"/>
            <a:ext cx="2158706" cy="3234818"/>
          </a:xfrm>
          <a:prstGeom prst="rect">
            <a:avLst/>
          </a:prstGeom>
        </p:spPr>
      </p:pic>
    </p:spTree>
    <p:extLst>
      <p:ext uri="{BB962C8B-B14F-4D97-AF65-F5344CB8AC3E}">
        <p14:creationId xmlns:p14="http://schemas.microsoft.com/office/powerpoint/2010/main" val="39342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743200" cy="68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7721" y="630558"/>
            <a:ext cx="2800921" cy="2800767"/>
          </a:xfrm>
          <a:prstGeom prst="rect">
            <a:avLst/>
          </a:prstGeom>
          <a:noFill/>
        </p:spPr>
        <p:txBody>
          <a:bodyPr wrap="square" rtlCol="0">
            <a:spAutoFit/>
          </a:bodyPr>
          <a:lstStyle/>
          <a:p>
            <a:pPr algn="ctr"/>
            <a:r>
              <a:rPr lang="en-US" sz="4400" b="1" dirty="0"/>
              <a:t>4</a:t>
            </a:r>
            <a:r>
              <a:rPr lang="en-US" sz="4400" b="1" dirty="0" smtClean="0"/>
              <a:t> Steps From </a:t>
            </a:r>
          </a:p>
          <a:p>
            <a:pPr algn="ctr"/>
            <a:r>
              <a:rPr lang="en-US" sz="4400" b="1" dirty="0" smtClean="0"/>
              <a:t>Jane </a:t>
            </a:r>
            <a:r>
              <a:rPr lang="en-US" sz="4400" b="1" dirty="0" err="1" smtClean="0"/>
              <a:t>McGonigal</a:t>
            </a:r>
            <a:endParaRPr lang="en-US" sz="4400" b="1" dirty="0"/>
          </a:p>
        </p:txBody>
      </p:sp>
      <p:pic>
        <p:nvPicPr>
          <p:cNvPr id="4" name="Picture 3" descr="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30925"/>
            <a:ext cx="3200400" cy="3200400"/>
          </a:xfrm>
          <a:prstGeom prst="rect">
            <a:avLst/>
          </a:prstGeom>
        </p:spPr>
      </p:pic>
      <p:pic>
        <p:nvPicPr>
          <p:cNvPr id="6" name="Picture 5" descr="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30925"/>
            <a:ext cx="3200400" cy="3200400"/>
          </a:xfrm>
          <a:prstGeom prst="rect">
            <a:avLst/>
          </a:prstGeom>
        </p:spPr>
      </p:pic>
      <p:pic>
        <p:nvPicPr>
          <p:cNvPr id="7" name="Picture 6" descr="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431325"/>
            <a:ext cx="3200400" cy="3200400"/>
          </a:xfrm>
          <a:prstGeom prst="rect">
            <a:avLst/>
          </a:prstGeom>
        </p:spPr>
      </p:pic>
      <p:pic>
        <p:nvPicPr>
          <p:cNvPr id="8" name="Picture 7" descr="1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431325"/>
            <a:ext cx="3200400" cy="3200400"/>
          </a:xfrm>
          <a:prstGeom prst="rect">
            <a:avLst/>
          </a:prstGeom>
        </p:spPr>
      </p:pic>
      <p:pic>
        <p:nvPicPr>
          <p:cNvPr id="10" name="Picture 9" descr="McGonig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62251"/>
            <a:ext cx="2743200" cy="2743200"/>
          </a:xfrm>
          <a:prstGeom prst="rect">
            <a:avLst/>
          </a:prstGeom>
        </p:spPr>
      </p:pic>
    </p:spTree>
    <p:extLst>
      <p:ext uri="{BB962C8B-B14F-4D97-AF65-F5344CB8AC3E}">
        <p14:creationId xmlns:p14="http://schemas.microsoft.com/office/powerpoint/2010/main" val="31288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19" name="Picture 18"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20" name="Picture 19" descr="2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21" name="Picture 20" descr="2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8" name="Picture 7" descr="Economic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003" y="2286000"/>
            <a:ext cx="2286000" cy="2286000"/>
          </a:xfrm>
          <a:prstGeom prst="rect">
            <a:avLst/>
          </a:prstGeom>
        </p:spPr>
      </p:pic>
      <p:pic>
        <p:nvPicPr>
          <p:cNvPr id="9" name="Picture 8" descr="Societ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2055" y="0"/>
            <a:ext cx="2286000" cy="2286000"/>
          </a:xfrm>
          <a:prstGeom prst="rect">
            <a:avLst/>
          </a:prstGeom>
        </p:spPr>
      </p:pic>
      <p:pic>
        <p:nvPicPr>
          <p:cNvPr id="10" name="Picture 9" descr="Technology.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8055" y="0"/>
            <a:ext cx="2286000" cy="2286000"/>
          </a:xfrm>
          <a:prstGeom prst="rect">
            <a:avLst/>
          </a:prstGeom>
        </p:spPr>
      </p:pic>
      <p:pic>
        <p:nvPicPr>
          <p:cNvPr id="11" name="Picture 10" descr="Educati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5003" y="2286000"/>
            <a:ext cx="2286000" cy="2286000"/>
          </a:xfrm>
          <a:prstGeom prst="rect">
            <a:avLst/>
          </a:prstGeom>
        </p:spPr>
      </p:pic>
      <p:pic>
        <p:nvPicPr>
          <p:cNvPr id="12" name="Picture 11" descr="Politics&amp;Government.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1055" y="2286000"/>
            <a:ext cx="2286000" cy="2286000"/>
          </a:xfrm>
          <a:prstGeom prst="rect">
            <a:avLst/>
          </a:prstGeom>
        </p:spPr>
      </p:pic>
      <p:pic>
        <p:nvPicPr>
          <p:cNvPr id="13" name="Picture 12" descr="Environmen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08003" y="4572000"/>
            <a:ext cx="2286000" cy="2286000"/>
          </a:xfrm>
          <a:prstGeom prst="rect">
            <a:avLst/>
          </a:prstGeom>
        </p:spPr>
      </p:pic>
      <p:pic>
        <p:nvPicPr>
          <p:cNvPr id="14" name="Picture 13" descr="Demography.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94003" y="4572000"/>
            <a:ext cx="2286000" cy="2286000"/>
          </a:xfrm>
          <a:prstGeom prst="rect">
            <a:avLst/>
          </a:prstGeom>
        </p:spPr>
      </p:pic>
    </p:spTree>
    <p:extLst>
      <p:ext uri="{BB962C8B-B14F-4D97-AF65-F5344CB8AC3E}">
        <p14:creationId xmlns:p14="http://schemas.microsoft.com/office/powerpoint/2010/main" val="938973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086" y="5166360"/>
            <a:ext cx="1691640" cy="1691640"/>
          </a:xfrm>
          <a:prstGeom prst="rect">
            <a:avLst/>
          </a:prstGeom>
        </p:spPr>
      </p:pic>
      <p:pic>
        <p:nvPicPr>
          <p:cNvPr id="3" name="Picture 2"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86" y="91440"/>
            <a:ext cx="1691640" cy="1691640"/>
          </a:xfrm>
          <a:prstGeom prst="rect">
            <a:avLst/>
          </a:prstGeom>
        </p:spPr>
      </p:pic>
      <p:pic>
        <p:nvPicPr>
          <p:cNvPr id="8" name="Picture 7"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266" y="3474720"/>
            <a:ext cx="1691640" cy="1691640"/>
          </a:xfrm>
          <a:prstGeom prst="rect">
            <a:avLst/>
          </a:prstGeom>
        </p:spPr>
      </p:pic>
      <p:pic>
        <p:nvPicPr>
          <p:cNvPr id="9" name="Picture 8" descr="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726" y="91440"/>
            <a:ext cx="1691640" cy="1691640"/>
          </a:xfrm>
          <a:prstGeom prst="rect">
            <a:avLst/>
          </a:prstGeom>
        </p:spPr>
      </p:pic>
      <p:pic>
        <p:nvPicPr>
          <p:cNvPr id="10" name="Picture 9" descr="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4906" y="3474720"/>
            <a:ext cx="1691640" cy="1691640"/>
          </a:xfrm>
          <a:prstGeom prst="rect">
            <a:avLst/>
          </a:prstGeom>
        </p:spPr>
      </p:pic>
      <p:pic>
        <p:nvPicPr>
          <p:cNvPr id="11" name="Picture 10" descr="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52366" y="91440"/>
            <a:ext cx="1691640" cy="1691640"/>
          </a:xfrm>
          <a:prstGeom prst="rect">
            <a:avLst/>
          </a:prstGeom>
        </p:spPr>
      </p:pic>
      <p:pic>
        <p:nvPicPr>
          <p:cNvPr id="12" name="Picture 11" descr="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6546" y="3474720"/>
            <a:ext cx="1691640" cy="1691640"/>
          </a:xfrm>
          <a:prstGeom prst="rect">
            <a:avLst/>
          </a:prstGeom>
        </p:spPr>
      </p:pic>
      <p:pic>
        <p:nvPicPr>
          <p:cNvPr id="14" name="Picture 13" descr="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3266" y="1783080"/>
            <a:ext cx="1691640" cy="1691640"/>
          </a:xfrm>
          <a:prstGeom prst="rect">
            <a:avLst/>
          </a:prstGeom>
        </p:spPr>
      </p:pic>
      <p:pic>
        <p:nvPicPr>
          <p:cNvPr id="15" name="Picture 14" descr="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8186" y="3474720"/>
            <a:ext cx="1691640" cy="1691640"/>
          </a:xfrm>
          <a:prstGeom prst="rect">
            <a:avLst/>
          </a:prstGeom>
        </p:spPr>
      </p:pic>
      <p:pic>
        <p:nvPicPr>
          <p:cNvPr id="16" name="Picture 15" descr="9.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06546" y="1783080"/>
            <a:ext cx="1691640" cy="1691640"/>
          </a:xfrm>
          <a:prstGeom prst="rect">
            <a:avLst/>
          </a:prstGeom>
        </p:spPr>
      </p:pic>
      <p:pic>
        <p:nvPicPr>
          <p:cNvPr id="18" name="Picture 17" descr="1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14906" y="1783080"/>
            <a:ext cx="1691640" cy="1691640"/>
          </a:xfrm>
          <a:prstGeom prst="rect">
            <a:avLst/>
          </a:prstGeom>
        </p:spPr>
      </p:pic>
      <p:pic>
        <p:nvPicPr>
          <p:cNvPr id="19" name="Picture 18" descr="1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0726" y="5166360"/>
            <a:ext cx="1691640" cy="1691640"/>
          </a:xfrm>
          <a:prstGeom prst="rect">
            <a:avLst/>
          </a:prstGeom>
        </p:spPr>
      </p:pic>
      <p:pic>
        <p:nvPicPr>
          <p:cNvPr id="20" name="Picture 19" descr="13.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98186" y="1783080"/>
            <a:ext cx="1691640" cy="1691640"/>
          </a:xfrm>
          <a:prstGeom prst="rect">
            <a:avLst/>
          </a:prstGeom>
        </p:spPr>
      </p:pic>
      <p:pic>
        <p:nvPicPr>
          <p:cNvPr id="21" name="Picture 20" descr="14.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52366" y="5166360"/>
            <a:ext cx="1691640" cy="1691640"/>
          </a:xfrm>
          <a:prstGeom prst="rect">
            <a:avLst/>
          </a:prstGeom>
        </p:spPr>
      </p:pic>
      <p:pic>
        <p:nvPicPr>
          <p:cNvPr id="22" name="Picture 21" descr="2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23" name="Picture 22" descr="26.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24" name="Picture 23" descr="28.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spTree>
    <p:extLst>
      <p:ext uri="{BB962C8B-B14F-4D97-AF65-F5344CB8AC3E}">
        <p14:creationId xmlns:p14="http://schemas.microsoft.com/office/powerpoint/2010/main" val="54748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nsforming_Ag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464" y="0"/>
            <a:ext cx="1371600" cy="1371600"/>
          </a:xfrm>
          <a:prstGeom prst="rect">
            <a:avLst/>
          </a:prstGeom>
        </p:spPr>
      </p:pic>
      <p:pic>
        <p:nvPicPr>
          <p:cNvPr id="9" name="Picture 8" descr="Transforming_Anonymi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064" y="0"/>
            <a:ext cx="1371600" cy="1371600"/>
          </a:xfrm>
          <a:prstGeom prst="rect">
            <a:avLst/>
          </a:prstGeom>
        </p:spPr>
      </p:pic>
      <p:pic>
        <p:nvPicPr>
          <p:cNvPr id="10" name="Picture 9" descr="Transforming_I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8464" y="4114800"/>
            <a:ext cx="1371600" cy="1371600"/>
          </a:xfrm>
          <a:prstGeom prst="rect">
            <a:avLst/>
          </a:prstGeom>
        </p:spPr>
      </p:pic>
      <p:pic>
        <p:nvPicPr>
          <p:cNvPr id="11" name="Picture 10" descr="Transforming_Resilienc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3264" y="4121336"/>
            <a:ext cx="1371600" cy="1371600"/>
          </a:xfrm>
          <a:prstGeom prst="rect">
            <a:avLst/>
          </a:prstGeom>
        </p:spPr>
      </p:pic>
      <p:pic>
        <p:nvPicPr>
          <p:cNvPr id="12" name="Picture 11" descr="Transforming_Robo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4864" y="4114800"/>
            <a:ext cx="1371600" cy="1371600"/>
          </a:xfrm>
          <a:prstGeom prst="rect">
            <a:avLst/>
          </a:prstGeom>
        </p:spPr>
      </p:pic>
      <p:pic>
        <p:nvPicPr>
          <p:cNvPr id="13" name="Picture 12" descr="Transforming_Unplugg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0064" y="5486400"/>
            <a:ext cx="1371600" cy="1371600"/>
          </a:xfrm>
          <a:prstGeom prst="rect">
            <a:avLst/>
          </a:prstGeom>
        </p:spPr>
      </p:pic>
      <p:pic>
        <p:nvPicPr>
          <p:cNvPr id="14" name="Picture 13" descr="Transforming_IncomeInequalit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4864" y="2743200"/>
            <a:ext cx="1371600" cy="1371600"/>
          </a:xfrm>
          <a:prstGeom prst="rect">
            <a:avLst/>
          </a:prstGeom>
        </p:spPr>
      </p:pic>
      <p:pic>
        <p:nvPicPr>
          <p:cNvPr id="15" name="Picture 14" descr="Transforming_SharingEconom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8464" y="5486400"/>
            <a:ext cx="1371600" cy="1371600"/>
          </a:xfrm>
          <a:prstGeom prst="rect">
            <a:avLst/>
          </a:prstGeom>
        </p:spPr>
      </p:pic>
      <p:pic>
        <p:nvPicPr>
          <p:cNvPr id="16" name="Picture 15" descr="Transforming_FlippedLearning.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0064" y="2749736"/>
            <a:ext cx="1371600" cy="1371600"/>
          </a:xfrm>
          <a:prstGeom prst="rect">
            <a:avLst/>
          </a:prstGeom>
        </p:spPr>
      </p:pic>
      <p:pic>
        <p:nvPicPr>
          <p:cNvPr id="17" name="Picture 16" descr="Transforming_Gamification.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1664" y="2743200"/>
            <a:ext cx="1371600" cy="1371600"/>
          </a:xfrm>
          <a:prstGeom prst="rect">
            <a:avLst/>
          </a:prstGeom>
        </p:spPr>
      </p:pic>
      <p:pic>
        <p:nvPicPr>
          <p:cNvPr id="18" name="Picture 17" descr="Transforming_Data.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58464" y="1371600"/>
            <a:ext cx="1371600" cy="1371600"/>
          </a:xfrm>
          <a:prstGeom prst="rect">
            <a:avLst/>
          </a:prstGeom>
        </p:spPr>
      </p:pic>
      <p:pic>
        <p:nvPicPr>
          <p:cNvPr id="19" name="Picture 18" descr="Transforming_Dron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1664" y="1371600"/>
            <a:ext cx="1371600" cy="1371600"/>
          </a:xfrm>
          <a:prstGeom prst="rect">
            <a:avLst/>
          </a:prstGeom>
        </p:spPr>
      </p:pic>
      <p:pic>
        <p:nvPicPr>
          <p:cNvPr id="20" name="Picture 19" descr="Transforming_Haptic.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73264" y="2743200"/>
            <a:ext cx="1371600" cy="1371600"/>
          </a:xfrm>
          <a:prstGeom prst="rect">
            <a:avLst/>
          </a:prstGeom>
        </p:spPr>
      </p:pic>
      <p:pic>
        <p:nvPicPr>
          <p:cNvPr id="21" name="Picture 20" descr="Transforming_FastCasual.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8464" y="2749736"/>
            <a:ext cx="1371600" cy="1371600"/>
          </a:xfrm>
          <a:prstGeom prst="rect">
            <a:avLst/>
          </a:prstGeom>
        </p:spPr>
      </p:pic>
      <p:pic>
        <p:nvPicPr>
          <p:cNvPr id="22" name="Picture 21" descr="Transforming_Maker.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30064" y="4121336"/>
            <a:ext cx="1371600" cy="1371600"/>
          </a:xfrm>
          <a:prstGeom prst="rect">
            <a:avLst/>
          </a:prstGeom>
        </p:spPr>
      </p:pic>
      <p:pic>
        <p:nvPicPr>
          <p:cNvPr id="23" name="Picture 22" descr="Transforming_Privacy.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201664" y="4121336"/>
            <a:ext cx="1371600" cy="1371600"/>
          </a:xfrm>
          <a:prstGeom prst="rect">
            <a:avLst/>
          </a:prstGeom>
        </p:spPr>
      </p:pic>
      <p:pic>
        <p:nvPicPr>
          <p:cNvPr id="24" name="Picture 23" descr="Transforming_Badging.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01664" y="0"/>
            <a:ext cx="1371600" cy="1371600"/>
          </a:xfrm>
          <a:prstGeom prst="rect">
            <a:avLst/>
          </a:prstGeom>
        </p:spPr>
      </p:pic>
      <p:pic>
        <p:nvPicPr>
          <p:cNvPr id="25" name="Picture 24" descr="Transforming_ConnectedLearning.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944864" y="0"/>
            <a:ext cx="1371600" cy="1371600"/>
          </a:xfrm>
          <a:prstGeom prst="rect">
            <a:avLst/>
          </a:prstGeom>
        </p:spPr>
      </p:pic>
      <p:pic>
        <p:nvPicPr>
          <p:cNvPr id="26" name="Picture 25" descr="Transforming_Urabnization.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201664" y="5492936"/>
            <a:ext cx="1371600" cy="1371600"/>
          </a:xfrm>
          <a:prstGeom prst="rect">
            <a:avLst/>
          </a:prstGeom>
        </p:spPr>
      </p:pic>
      <p:pic>
        <p:nvPicPr>
          <p:cNvPr id="27" name="Picture 26" descr="Transforming_CollectiveImpact.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573264" y="0"/>
            <a:ext cx="1371600" cy="1371600"/>
          </a:xfrm>
          <a:prstGeom prst="rect">
            <a:avLst/>
          </a:prstGeom>
        </p:spPr>
      </p:pic>
      <p:pic>
        <p:nvPicPr>
          <p:cNvPr id="28" name="Picture 27" descr="Transforming_Fandom.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944864" y="1371600"/>
            <a:ext cx="1371600" cy="1371600"/>
          </a:xfrm>
          <a:prstGeom prst="rect">
            <a:avLst/>
          </a:prstGeom>
        </p:spPr>
      </p:pic>
      <p:pic>
        <p:nvPicPr>
          <p:cNvPr id="29" name="Picture 28" descr="Transforming_EmergingAdult.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573264" y="1371600"/>
            <a:ext cx="1371600" cy="1371600"/>
          </a:xfrm>
          <a:prstGeom prst="rect">
            <a:avLst/>
          </a:prstGeom>
        </p:spPr>
      </p:pic>
      <p:pic>
        <p:nvPicPr>
          <p:cNvPr id="30" name="Picture 29" descr="Transforming_DigitalNatives.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830064" y="1371600"/>
            <a:ext cx="1371600" cy="1371600"/>
          </a:xfrm>
          <a:prstGeom prst="rect">
            <a:avLst/>
          </a:prstGeom>
        </p:spPr>
      </p:pic>
      <p:pic>
        <p:nvPicPr>
          <p:cNvPr id="34" name="Picture 33" descr="30.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pic>
        <p:nvPicPr>
          <p:cNvPr id="35" name="Picture 34" descr="24.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43000" y="3429000"/>
            <a:ext cx="2286000" cy="2286000"/>
          </a:xfrm>
          <a:prstGeom prst="rect">
            <a:avLst/>
          </a:prstGeom>
        </p:spPr>
      </p:pic>
      <p:pic>
        <p:nvPicPr>
          <p:cNvPr id="36" name="Picture 35" descr="27.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43000" y="5715000"/>
            <a:ext cx="2286000" cy="2286000"/>
          </a:xfrm>
          <a:prstGeom prst="rect">
            <a:avLst/>
          </a:prstGeom>
        </p:spPr>
      </p:pic>
      <p:pic>
        <p:nvPicPr>
          <p:cNvPr id="37" name="Picture 36" descr="29.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43000" y="-1143000"/>
            <a:ext cx="2286000" cy="2286000"/>
          </a:xfrm>
          <a:prstGeom prst="rect">
            <a:avLst/>
          </a:prstGeom>
        </p:spPr>
      </p:pic>
    </p:spTree>
    <p:extLst>
      <p:ext uri="{BB962C8B-B14F-4D97-AF65-F5344CB8AC3E}">
        <p14:creationId xmlns:p14="http://schemas.microsoft.com/office/powerpoint/2010/main" val="1111691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259958" y="243430"/>
            <a:ext cx="7884042" cy="1494116"/>
          </a:xfrm>
        </p:spPr>
        <p:txBody>
          <a:bodyPr anchor="t">
            <a:noAutofit/>
          </a:bodyPr>
          <a:lstStyle/>
          <a:p>
            <a:pPr algn="l"/>
            <a:r>
              <a:rPr lang="en-US" sz="1600" dirty="0"/>
              <a:t>Fandom refers to a community of people who are passionate about something, whether it’s a film, a band, a television show, a book, or a sports team. [1] The growing availability of media and social networks have provided individuals more opportunities to discover content and then more easily find groups of like-minded people with whom they can share and exchange proof of their fandom (discussions, writing, art, etc.).</a:t>
            </a:r>
          </a:p>
        </p:txBody>
      </p:sp>
      <p:sp>
        <p:nvSpPr>
          <p:cNvPr id="9" name="TextBox 8"/>
          <p:cNvSpPr txBox="1"/>
          <p:nvPr/>
        </p:nvSpPr>
        <p:spPr>
          <a:xfrm>
            <a:off x="1233377" y="1691060"/>
            <a:ext cx="3892103" cy="3323987"/>
          </a:xfrm>
          <a:prstGeom prst="rect">
            <a:avLst/>
          </a:prstGeom>
          <a:noFill/>
        </p:spPr>
        <p:txBody>
          <a:bodyPr wrap="square" rtlCol="0">
            <a:spAutoFit/>
          </a:bodyPr>
          <a:lstStyle/>
          <a:p>
            <a:r>
              <a:rPr lang="en-US" sz="1600" b="1" dirty="0"/>
              <a:t>How It’s Developing</a:t>
            </a:r>
          </a:p>
          <a:p>
            <a:r>
              <a:rPr lang="en-US" sz="1600" dirty="0"/>
              <a:t>For many, the idea of fandom may be most readily associated with the television series Star Trek and the </a:t>
            </a:r>
            <a:r>
              <a:rPr lang="en-US" sz="1600" dirty="0" err="1"/>
              <a:t>Trekkies</a:t>
            </a:r>
            <a:r>
              <a:rPr lang="en-US" sz="1600" dirty="0"/>
              <a:t> who led letter-writing campaigns to extend the series and attended conventions where they met the actors and creators of the series. Fandom, however, might find even earlier origins in the </a:t>
            </a:r>
            <a:r>
              <a:rPr lang="en-US" sz="1600" dirty="0" err="1"/>
              <a:t>Lisztomania</a:t>
            </a:r>
            <a:r>
              <a:rPr lang="en-US" sz="1600" dirty="0"/>
              <a:t> frenzy over the pianist Franz Liszt, the fans of the Sherlock Holmes detective stories, die-hard sports fans, or even the music fandoms of Sinatra, Elvis, or the Beatles.</a:t>
            </a:r>
            <a:r>
              <a:rPr lang="en-US" dirty="0"/>
              <a:t> </a:t>
            </a:r>
          </a:p>
        </p:txBody>
      </p:sp>
      <p:sp>
        <p:nvSpPr>
          <p:cNvPr id="10" name="TextBox 9"/>
          <p:cNvSpPr txBox="1"/>
          <p:nvPr/>
        </p:nvSpPr>
        <p:spPr>
          <a:xfrm>
            <a:off x="5125480" y="1721838"/>
            <a:ext cx="4018520" cy="3293209"/>
          </a:xfrm>
          <a:prstGeom prst="rect">
            <a:avLst/>
          </a:prstGeom>
          <a:noFill/>
        </p:spPr>
        <p:txBody>
          <a:bodyPr wrap="square" rtlCol="0">
            <a:spAutoFit/>
          </a:bodyPr>
          <a:lstStyle/>
          <a:p>
            <a:r>
              <a:rPr lang="en-US" sz="1600" b="1" dirty="0"/>
              <a:t>Why It Matters</a:t>
            </a:r>
          </a:p>
          <a:p>
            <a:r>
              <a:rPr lang="en-US" sz="1600" dirty="0"/>
              <a:t>As cultural institutions that preserve and provide access to books, video, music, and an increasing array of media, fandoms may be obvious partners in promoting literacy, engagement with culture, and media creation.</a:t>
            </a:r>
          </a:p>
          <a:p>
            <a:r>
              <a:rPr lang="en-US" sz="1600" dirty="0"/>
              <a:t> </a:t>
            </a:r>
          </a:p>
          <a:p>
            <a:r>
              <a:rPr lang="en-US" sz="1600" dirty="0"/>
              <a:t>Fandom increasingly assumes active creation – writing, recording, drawing, remixing, role-playing – rather than just passive consumption of media. [</a:t>
            </a:r>
            <a:r>
              <a:rPr lang="en-US" sz="1600" u="sng" dirty="0" smtClean="0"/>
              <a:t>13</a:t>
            </a:r>
            <a:r>
              <a:rPr lang="en-US" sz="1600" dirty="0" smtClean="0"/>
              <a:t>] </a:t>
            </a:r>
            <a:r>
              <a:rPr lang="en-US" sz="1600" dirty="0"/>
              <a:t>This could make it an important space for libraries to design programming and </a:t>
            </a:r>
            <a:r>
              <a:rPr lang="en-US" sz="1600" dirty="0" smtClean="0"/>
              <a:t>…</a:t>
            </a:r>
            <a:endParaRPr lang="en-US" sz="1600" dirty="0"/>
          </a:p>
        </p:txBody>
      </p:sp>
      <p:sp>
        <p:nvSpPr>
          <p:cNvPr id="11" name="Title 4"/>
          <p:cNvSpPr txBox="1">
            <a:spLocks/>
          </p:cNvSpPr>
          <p:nvPr/>
        </p:nvSpPr>
        <p:spPr>
          <a:xfrm>
            <a:off x="1328580" y="5015047"/>
            <a:ext cx="7698462" cy="17578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t>Notes and Resources</a:t>
            </a:r>
          </a:p>
          <a:p>
            <a:pPr algn="l"/>
            <a:r>
              <a:rPr lang="en-US" sz="1600" dirty="0"/>
              <a:t>[1] “The Geek Grandpa: Leonard </a:t>
            </a:r>
            <a:r>
              <a:rPr lang="en-US" sz="1600" dirty="0" err="1"/>
              <a:t>Nimoy’s</a:t>
            </a:r>
            <a:r>
              <a:rPr lang="en-US" sz="1600" dirty="0"/>
              <a:t> Pivotal Role in the Rise of Fandom.” Lynn </a:t>
            </a:r>
            <a:r>
              <a:rPr lang="en-US" sz="1600" dirty="0" err="1"/>
              <a:t>Zubernis</a:t>
            </a:r>
            <a:r>
              <a:rPr lang="en-US" sz="1600" dirty="0"/>
              <a:t>. Raw Story. March 5, 2015. Available from </a:t>
            </a:r>
            <a:r>
              <a:rPr lang="en-US" sz="1600" u="sng" dirty="0">
                <a:hlinkClick r:id="rId2"/>
              </a:rPr>
              <a:t>http://www.rawstory.com/2015/03/the-geek-grandpa-leonard-nimoys-pivotal-...</a:t>
            </a:r>
          </a:p>
          <a:p>
            <a:pPr algn="l"/>
            <a:r>
              <a:rPr lang="en-US" sz="1600" dirty="0" smtClean="0"/>
              <a:t> [</a:t>
            </a:r>
            <a:r>
              <a:rPr lang="en-US" sz="1600" dirty="0"/>
              <a:t>2] “A Beginner's Guide to Fandom.” </a:t>
            </a:r>
            <a:r>
              <a:rPr lang="en-US" sz="1600" dirty="0" err="1"/>
              <a:t>Aja</a:t>
            </a:r>
            <a:r>
              <a:rPr lang="en-US" sz="1600" dirty="0"/>
              <a:t> Romano. The Daily Dot. August 7, 2012 (Updated July 2, 2015). Available from </a:t>
            </a:r>
            <a:r>
              <a:rPr lang="en-US" sz="1600" u="sng" dirty="0">
                <a:hlinkClick r:id="rId3"/>
              </a:rPr>
              <a:t>http://www.dailydot.com/culture/beginners-guide-fandom-fanworks/</a:t>
            </a:r>
            <a:endParaRPr lang="en-US" sz="1600" dirty="0"/>
          </a:p>
        </p:txBody>
      </p:sp>
      <p:pic>
        <p:nvPicPr>
          <p:cNvPr id="12" name="Picture 11" descr="2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0"/>
            <a:ext cx="2286000" cy="2286000"/>
          </a:xfrm>
          <a:prstGeom prst="rect">
            <a:avLst/>
          </a:prstGeom>
        </p:spPr>
      </p:pic>
      <p:pic>
        <p:nvPicPr>
          <p:cNvPr id="13" name="Picture 12" descr="2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572000"/>
            <a:ext cx="2286000" cy="2286000"/>
          </a:xfrm>
          <a:prstGeom prst="rect">
            <a:avLst/>
          </a:prstGeom>
        </p:spPr>
      </p:pic>
      <p:pic>
        <p:nvPicPr>
          <p:cNvPr id="14" name="Picture 13" descr="2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286000"/>
            <a:ext cx="2286000" cy="2286000"/>
          </a:xfrm>
          <a:prstGeom prst="rect">
            <a:avLst/>
          </a:prstGeom>
        </p:spPr>
      </p:pic>
    </p:spTree>
    <p:extLst>
      <p:ext uri="{BB962C8B-B14F-4D97-AF65-F5344CB8AC3E}">
        <p14:creationId xmlns:p14="http://schemas.microsoft.com/office/powerpoint/2010/main" val="1871369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redlyDigitalBa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736707"/>
            <a:ext cx="5391083" cy="1827627"/>
          </a:xfrm>
          <a:prstGeom prst="rect">
            <a:avLst/>
          </a:prstGeom>
        </p:spPr>
      </p:pic>
      <p:pic>
        <p:nvPicPr>
          <p:cNvPr id="8" name="Picture 7" descr="Transforming_Ma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43200" cy="2743200"/>
          </a:xfrm>
          <a:prstGeom prst="rect">
            <a:avLst/>
          </a:prstGeom>
        </p:spPr>
      </p:pic>
      <p:pic>
        <p:nvPicPr>
          <p:cNvPr id="9" name="Picture 8" descr="Transforming_Badg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14800"/>
            <a:ext cx="2743200" cy="2743200"/>
          </a:xfrm>
          <a:prstGeom prst="rect">
            <a:avLst/>
          </a:prstGeom>
        </p:spPr>
      </p:pic>
      <p:pic>
        <p:nvPicPr>
          <p:cNvPr id="10" name="Picture 9" descr="Transforming_ConnectedLearn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079613"/>
            <a:ext cx="2743200" cy="2743200"/>
          </a:xfrm>
          <a:prstGeom prst="rect">
            <a:avLst/>
          </a:prstGeom>
        </p:spPr>
      </p:pic>
      <p:pic>
        <p:nvPicPr>
          <p:cNvPr id="11" name="Picture 10" descr="Connected-Learn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7723" y="2593624"/>
            <a:ext cx="1961005" cy="2143083"/>
          </a:xfrm>
          <a:prstGeom prst="rect">
            <a:avLst/>
          </a:prstGeom>
        </p:spPr>
      </p:pic>
      <p:pic>
        <p:nvPicPr>
          <p:cNvPr id="2" name="Picture 1" descr="FayettevilleFabLab.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7264" y="64201"/>
            <a:ext cx="2987072" cy="1986085"/>
          </a:xfrm>
          <a:prstGeom prst="rect">
            <a:avLst/>
          </a:prstGeom>
        </p:spPr>
      </p:pic>
      <p:pic>
        <p:nvPicPr>
          <p:cNvPr id="3" name="Picture 2" descr="MakeMagazi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5287" y="71458"/>
            <a:ext cx="1770495" cy="2286000"/>
          </a:xfrm>
          <a:prstGeom prst="rect">
            <a:avLst/>
          </a:prstGeom>
        </p:spPr>
      </p:pic>
      <p:pic>
        <p:nvPicPr>
          <p:cNvPr id="13" name="Picture 12" descr="CitiesOfLearning-Full_web.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9405" y="2537510"/>
            <a:ext cx="2049533" cy="1577290"/>
          </a:xfrm>
          <a:prstGeom prst="rect">
            <a:avLst/>
          </a:prstGeom>
        </p:spPr>
      </p:pic>
      <p:sp>
        <p:nvSpPr>
          <p:cNvPr id="4" name="TextBox 3"/>
          <p:cNvSpPr txBox="1"/>
          <p:nvPr/>
        </p:nvSpPr>
        <p:spPr>
          <a:xfrm>
            <a:off x="2699516" y="6401607"/>
            <a:ext cx="6400800" cy="430887"/>
          </a:xfrm>
          <a:prstGeom prst="rect">
            <a:avLst/>
          </a:prstGeom>
          <a:noFill/>
        </p:spPr>
        <p:txBody>
          <a:bodyPr wrap="square" rtlCol="0">
            <a:spAutoFit/>
          </a:bodyPr>
          <a:lstStyle/>
          <a:p>
            <a:r>
              <a:rPr lang="en-US" sz="1100" dirty="0" smtClean="0"/>
              <a:t>Images (top to bottom; left to right): </a:t>
            </a:r>
            <a:r>
              <a:rPr lang="en-US" sz="1100" dirty="0" smtClean="0">
                <a:hlinkClick r:id="rId10"/>
              </a:rPr>
              <a:t>Make:</a:t>
            </a:r>
            <a:r>
              <a:rPr lang="en-US" sz="1100" dirty="0" smtClean="0"/>
              <a:t>, </a:t>
            </a:r>
            <a:r>
              <a:rPr lang="en-US" sz="1100" dirty="0" smtClean="0">
                <a:hlinkClick r:id="rId11"/>
              </a:rPr>
              <a:t>Fayetteville Free Library</a:t>
            </a:r>
            <a:r>
              <a:rPr lang="en-US" sz="1100" dirty="0" smtClean="0"/>
              <a:t>; </a:t>
            </a:r>
            <a:r>
              <a:rPr lang="en-US" sz="1100" dirty="0" smtClean="0">
                <a:hlinkClick r:id="rId12"/>
              </a:rPr>
              <a:t>Connected Learning Alliance</a:t>
            </a:r>
            <a:r>
              <a:rPr lang="en-US" sz="1100" dirty="0" smtClean="0"/>
              <a:t>, </a:t>
            </a:r>
            <a:r>
              <a:rPr lang="en-US" sz="1100" dirty="0" smtClean="0">
                <a:hlinkClick r:id="rId13"/>
              </a:rPr>
              <a:t>LRNG</a:t>
            </a:r>
            <a:r>
              <a:rPr lang="en-US" sz="1100" dirty="0" smtClean="0"/>
              <a:t>; </a:t>
            </a:r>
            <a:r>
              <a:rPr lang="en-US" sz="1100" dirty="0" err="1" smtClean="0">
                <a:hlinkClick r:id="rId14"/>
              </a:rPr>
              <a:t>Credly</a:t>
            </a:r>
            <a:r>
              <a:rPr lang="en-US" sz="1100" dirty="0" smtClean="0"/>
              <a:t> </a:t>
            </a:r>
            <a:endParaRPr lang="en-US" sz="1100" dirty="0"/>
          </a:p>
        </p:txBody>
      </p:sp>
    </p:spTree>
    <p:extLst>
      <p:ext uri="{BB962C8B-B14F-4D97-AF65-F5344CB8AC3E}">
        <p14:creationId xmlns:p14="http://schemas.microsoft.com/office/powerpoint/2010/main" val="175408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3038</TotalTime>
  <Words>604</Words>
  <Application>Microsoft Office PowerPoint</Application>
  <PresentationFormat>On-screen Show (4:3)</PresentationFormat>
  <Paragraphs>60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Fandom refers to a community of people who are passionate about something, whether it’s a film, a band, a television show, a book, or a sports team. [1] The growing availability of media and social networks have provided individuals more opportunities to discover content and then more easily find groups of like-minded people with whom they can share and exchange proof of their fandom (discussions, writing, art,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A.  Figueroa</dc:creator>
  <cp:lastModifiedBy>Miguel Figueroa</cp:lastModifiedBy>
  <cp:revision>127</cp:revision>
  <dcterms:created xsi:type="dcterms:W3CDTF">2016-04-05T18:38:52Z</dcterms:created>
  <dcterms:modified xsi:type="dcterms:W3CDTF">2016-07-26T18:51:08Z</dcterms:modified>
</cp:coreProperties>
</file>