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59" r:id="rId5"/>
    <p:sldId id="260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55476" autoAdjust="0"/>
  </p:normalViewPr>
  <p:slideViewPr>
    <p:cSldViewPr snapToGrid="0">
      <p:cViewPr varScale="1">
        <p:scale>
          <a:sx n="63" d="100"/>
          <a:sy n="63" d="100"/>
        </p:scale>
        <p:origin x="22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7-24T20:20:25.08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192 23 12 0,'0'0'9'16,"-8"-23"0"-16,8 23-1 15,0 0 0-15,0 0-1 16,0 0-1-16,0 0-3 0,0 0 0 16,0 0 0-16,0 0-1 15,0 0 0-15,0 0-1 16,0 0 1-16,0 0 0 15,18 4 0-15,-18-4 0 16,0 0 2-16,26 8-1 16,-26-8-1-16,24 2 1 15,-24-2 0-15,26-2 0 16,-26 2-1-16,31 0 0 16,-31 0 0-16,29-4-1 15,-29 4 0-15,31-2 0 16,-31 2 0-16,27 2 0 15,-27-2-1-15,25 2 0 0,-25-2 1 16,23 4-1-16,-23-4 0 16,21 2 1-16,-21-2-1 15,17 4 0-15,-17-4 1 16,21 3-1-16,-21-3 1 16,22 2-1-16,-22-2 0 15,23 6 0-15,-23-6 1 16,23 8-1-16,-23-8 0 15,23 0 0-15,-23 0 1 16,27 3-1-16,-27-3 0 16,29-1 0-16,-29 1 0 15,30-2 0-15,-10 2 0 16,-3 0 1-16,6 0-1 0,0-2 0 16,-2 2-1-16,0 0 2 15,4-2-2-15,-4 2 1 16,1-2 1-16,-5 4-1 15,0-2 0-15,-17 0 1 16,29 4 0-16,-29-4 0 16,25 3 0-16,-25-3 1 15,29 6-1-15,-12-4 1 16,-17-2-1-16,29 4 0 16,-29-4 1-16,31 4-1 15,-31-4-1-15,29 2 1 16,-29-2 0-16,27 5-1 15,-27-5 0-15,27 6 1 0,-27-6 0 16,26 6-1-16,-26-6 0 16,31 6 0-16,-13-10 0 15,-1 4 0 1,4 0 0-16,0 0 0 0,4 2 0 16,0-2 1-16,-2 0-1 15,2 0 0-15,0 5 1 16,2-3-1-16,-6 0 1 15,4 0-1-15,-6-2 1 16,5 0-1-16,-5 0 0 16,0 0 0-16,0 2 1 15,-1-2-1-15,-1-6-1 16,-17 6 1-16,33-3 0 0,-33 3 1 16,30 5-2-1,-30-5 2-15,29 4-1 16,-29-4 0-16,33 10 0 15,-33-10 1-15,31 11-1 0,-14-9 0 16,0-2 1-16,1 0-1 16,1 0 0-16,0 2 0 15,-2-2 0-15,3-2 0 16,1 2 0-16,-2 2 0 16,-2 0 0-16,2 0 0 15,1 0 0-15,-1 0 0 16,-2 0 0-16,-17-2 0 0,35 5 0 15,-35-5 0 1,36 6 0-16,-18-4 0 16,-1 0 0-16,0 0 0 15,4 0 1-15,2 0-1 0,-3-1 0 16,3-1 0-16,-2 0 0 16,2 0 0-16,0 0 0 15,2-1 0-15,0 1 0 16,-2-2 0-16,0 2 0 15,0 0 0-15,0 0 1 16,-1 0-1-16,1 2 0 16,-2-2 0-16,2 1 1 15,-4-1-1-15,8 2 0 16,-4 0 0-16,0 0 0 16,2 0 0-16,2 0 0 15,0-2 0-15,-4 2 0 16,4 4 0-16,-4-4 0 0,2-1 0 15,0 1 0-15,0 4-1 16,-4-4 1-16,4 4 0 16,0-2 0-16,2-2 0 15,2-1 0-15,2 3 0 16,-2 0-1-16,1 0 1 16,1-2 1-16,2 2-2 15,1-2 1-15,1-1 0 16,0 3 0-16,-3 0 0 15,3-4 0-15,1 2 0 16,3-2 0-16,-3 0 0 16,-3 2 0-16,2-2 0 15,-4-2 0-15,3 0 0 0,-1 0 1 16,-1 2-1-16,1 0 0 16,-2-2 0-16,2 0 0 15,-1-1 0-15,5 1 0 16,1 0 0-16,-5 0 0 15,0-6 0-15,1 4 0 16,1 1 0-16,-6 1 1 16,0-4-1-16,-4 4 0 15,-8 2 1-15,6-2-1 16,-4 0 0-16,-19 2 0 16,27-6 1-16,-8 6-1 15,-1-2 0-15,-18 2 0 16,25-5 0-16,-8 3 0 0,-17 2 0 15,25-2 1-15,-25 2-1 16,29-2 0-16,-29 2 0 16,33-2 0-1,-33 2 0-15,30 2 0 0,-12 2-1 16,-18-4 1-16,25 2-1 16,-25-2 1-16,19 5 0 15,-19-5 0-15,0 0 0 16,21 10 0-16,-21-10 1 15,17 2-1-15,-17-2 0 16,0 0 0-16,23 11 1 16,-23-11-1-16,21 2-1 15,-21-2 1-15,20 4-1 0,-20-4 1 16,19 4-1 0,-19-4 1-16,21 2 0 0,-21-2 0 15,0 0-1 1,17 6 1-16,-17-6 0 0,0 0 0 15,0 0 0-15,0 0 0 16,0 0 0-16,0 0 0 16,2 21 0-16,-2-21 0 15,0 0 0-15,8 19 0 16,-8-19 0-16,-2 17 0 16,2-17 0-16,0 0 0 15,2 21 0-15,-2-21 0 0,0 0 0 16,-4 21 0-1,4-21 0-15,0 0 0 16,0 0 0-16,0 21 0 16,0-21 0-16,0 0 0 15,-6 19 0-15,6-19 0 0,0 0 0 16,-2 17 0-16,2-17 0 16,0 0 0-16,0 0 0 15,-5 20 0-15,5-20 0 16,0 0 0-16,-8 17 0 15,8-17 0-15,0 0 0 16,0 0 0-16,-17 17 1 16,17-17-1-16,0 0 0 15,0 0 0-15,-8 19 0 0,8-19 0 16,0 0 0 0,0 0 0-16,-2 19 0 15,2-19 0-15,0 0 0 0,-4 17 0 16,4-17 0-16,0 0 0 15,-2 20 0-15,2-20 0 16,-5 17 0-16,5-17 0 16,0 0 0-16,-4 25 0 15,4-25 0-15,-4 19 0 16,4-19 0-16,0 0 1 16,-2 25-1-16,2-25 0 15,-6 19 0-15,6-19 0 0,0 19 0 16,0-19 0-1,-4 19 0-15,4-19 1 16,-4 21-1-16,4-21 0 16,-5 17 0-16,5-17 1 0,0 0-1 15,-12 17 1-15,12-17-1 16,0 0 1-16,0 0-1 16,0 0 1-16,0 0-1 15,0 0 1-15,-19 18 0 16,19-18-1-16,0 0 0 15,0 0 1-15,-23-4-1 16,23 4 0-16,-25-2 0 16,8-2 0-16,17 4 0 15,-37-4 0-15,18 4 0 16,-4 2 0-16,-2 0 0 16,2 2 0-16,-2-2 0 15,2 2 0-15,-2-2 0 0,3-1 0 16,-3 1 0-16,0-4 0 15,-1 2 0-15,-3-1 0 16,-2 1 0 0,2 0 0-16,-6-2 0 0,-1 2-1 15,1-2 1-15,1 0 0 16,1 2 0-16,2 0-1 16,2 0 2-16,-1 0-1 15,3-2-1-15,2 0 2 16,-2 2-1-16,4 0 0 15,-4 0 0-15,0-2 0 16,2 2 0-16,-2 0 0 16,-2 2 0-16,0 2 0 0,-1 2 0 15,-3-3 0-15,4-1 0 16,0 2 0-16,-2 0 0 16,3 0 0-1,-3-2 0-15,0 0 0 0,-2-2-1 16,4 0 1-16,-3 3 0 15,-3-3 1-15,2 0-1 16,-1 2-1-16,5-2 1 16,-2-2 0-16,-1 2 0 15,3 0 1-15,0-3-1 16,-2 1-1-16,-2 0 1 16,7-2 0-16,-9 2 0 0,2 0 0 15,4-2 0 1,1 2 0-16,-3 0 0 15,4-1 0-15,4-3 0 0,-4 4 0 16,2-2 0 0,2 2 0-16,0-2 0 0,-2 4 0 15,2-1 0-15,1 2 0 16,-1-4 0-16,0 5 1 16,2-4-1-16,-2 0 0 15,2 0 0-15,0 0-1 16,0 2 2-16,-1-2-1 15,-1 2-1-15,6-2 1 16,-6 2 1-16,-2 2-1 0,2-6-1 16,2 2 2-16,-4-2-2 15,-4 2 1 1,4 1 0-16,-4-1 1 16,2 2-1-16,0-2 0 0,-2 0 0 15,1 2-1-15,-1 0 1 16,2-4 1-16,2 2-2 15,-2 0 1-15,4 2 0 16,0-2 0-16,0 2 0 16,0 0 0-16,-2-2 0 15,-2 2 0-15,0 2 0 16,0 0 0-16,-4-2 0 16,0 2 0-16,-3-2 0 0,-1-2 0 15,4 4 1 1,1-2-1-16,-3 0 0 15,0 0 0-15,2 0 0 16,-3 0 0-16,-1 0 0 0,4 4 0 16,-5-2 0-16,1 0-1 15,-3 0 2-15,5 0-1 16,-1-1-1-16,3-1 1 16,0 2 0-16,6-2 0 15,2 2 0-15,0-4 0 16,4 2 0-16,-4 2 0 15,5-2 0-15,1 0 0 16,0-2 0-16,-5 2 0 16,1-3 0-16,4 1 0 15,-4 0 0-15,21 2 0 16,-33-10 0-16,16 6 0 16,17 4 0-16,-31-5 0 0,31 5 1 15,-33 0-1-15,33 0-1 16,-32 0 1-16,32 0 1 15,-35 5-1-15,18-5-1 16,0 8 1-16,17-8 0 16,-31 4 0-16,31-4 0 15,-29 4 0-15,29-4 0 16,-25 2 0-16,25-2 0 16,-19-4 0-16,19 4 0 15,0 0 0-15,-20 2 0 16,20-2 0-16,0 0 1 15,0 0-1-15,-23-8-1 16,23 8 1-16,-17-6 0 0,17 6 0 16,-27-7 0-16,27 7 0 15,-33-6 0-15,8 4-1 16,2 0 1-16,0 2 0 16,-4-4 0-16,2 2 0 15,6 0 0-15,-4 1 0 16,4-1 0-16,2 0 0 15,17 2 0-15,-29-6 0 16,29 6 0-16,0 0 0 16,-23-4 0-16,23 4 0 15,0 0 0-15,0 0 0 16,0 0 0-16,0 0 0 16,0 0 0-16,0 0 0 0,0 0 0 15,0 0 0-15,0 0 0 16,0 0 0-16,0 0 0 15,19-11 0 1,-19 11 0-16,0 0 0 0,19-10 0 16,-19 10 0-16,0 0-1 15,21-11 1-15,-21 11 0 16,19-16 0-16,-19 16 0 16,24-19 0-16,-24 19 0 15,26-21 0-15,-26 21 0 16,31-23 0-16,-31 23 0 15,27-23 0-15,-27 23 0 0,21-23 0 16,-21 23 0-16,14-26 0 16,-14 26 0-1,4-25 0-15,-4 25 0 16,2-25 0-16,-2 25 0 0,0-25 0 16,0 25 0-16,1-21 0 15,-1 21 0-15,2-25 0 16,-2 25 0-16,0-25 0 15,0 25 0-15,0-28 0 16,0 28-1-16,2-33 2 16,-2 33 0-16,0-29-1 15,0 29 1-15,2-28-1 16,-2 28 1-16,4-25-1 0,-4 25 1 16,8-27-2-1,-8 27 0-15,2-21 0 16,-2 21 1-16,0 0-1 15,0-23 1-15,0 23-1 0,0 0 0 16,0 0 1-16,-6-19 0 16,6 19 0-16,0 0 0 15,0 0 0-15,0 0 0 16,0 0 0-16,0 0 0 16,0 0 0-16,0 0 0 15,0 0 0-15,0 0 0 16,0 0 0-16,-17-12 0 15,17 12 0-15,0 0 1 16,0 0-1-16,0 0 0 16,0 0-1-16,0 0 1 15,0 0 0-15,0 0 0 16,0 0 0-16,21 16 0 0,-21-16 1 16,21 9-1-16,-21-9 1 15,35 8-1-15,-16-2 1 16,4-2-1-16,0 3 1 15,4-1-1-15,-2 0 0 16,4-3 0-16,0 3 1 16,-1-2-1-16,5 2 0 15,0-4 0-15,-1-2 0 16,-1 0 0-16,2-2 0 16,1 2 0-16,1 0 0 15,-2-2 0-15,1 0 0 16,3 2 0-16,1-2 0 15,1 0 0-15,3 0 0 0,-1-2 0 16,-1-3-1-16,4 3 0 16,-2-4 1-16,-1 3 0 15,-1-1-2-15,-1-2 2 16,5 0-1-16,-2 3 1 16,2 1 0-16,-1 0 0 15,-5 2 0-15,3 0 0 16,-1 0 0-16,0 2 0 15,-5 0 0-15,-2 0 0 16,1 2 0-16,-1-2 0 16,3 2 0-16,-3 0 0 15,2-2 0-15,-1 2 0 16,-3 0 0-16,6 0 0 0,-7 0 0 16,3 0 0-16,0-2 0 15,1 0 0-15,-1 3 0 16,0-3 0-16,3 6 1 15,-3-2-1-15,4 0 0 16,-3 0 0-16,1 0 0 16,-1-3 0-16,1-1 0 15,-2 0 0-15,-1 2-1 16,1-4 1-16,-2-1 0 16,2-1 0-16,-3 2 0 15,3 2 0-15,-2-2 1 16,1 2-1-16,-1-6 0 0,0 4 0 15,0 2 0-15,3 0 0 16,-1-2 0 0,-4 2 0-16,4 0-1 15,-1-2 1-15,5 1 0 0,-1 1 0 16,7 0 0-16,-5-4 0 16,-3 6 0-16,3-2 0 15,-3 0 0-15,1 2 0 16,1 1 1-16,-6 1-1 15,1 2 1-15,-5 0 0 16,10-1 0-16,-6-1-1 16,5 0 0-16,-1-4 0 15,-1 2-1-15,9-2 1 0,-9 2 0 16,5 0 1-16,-1 0-1 16,1 2 0-16,7 1 0 15,-8-3-1 1,4 0 3-16,1 2-2 0,3-2 0 15,0-2 0-15,0 0-1 16,0-4 2-16,-5-2-1 16,5 4 0-16,-8-5-1 15,3 3 1-15,-7 0-1 16,-3 2 1-16,-2-5 0 16,0 7 0-16,-8 1-1 15,-21-1 1-15,33 4 0 16,-33-4 0-16,19-2 0 0,-19 2 0 15,17 2 0-15,-17-2 0 16,0 0 0 0,23-2 0-16,-23 2 0 15,0 0 0-15,0 0 1 0,18 4-1 16,-18-4 0-16,0 0 0 16,0 0 0-16,17 8 0 15,-17-8 0-15,0 0 0 16,0 0 1-16,0 0-1 15,0 0 1-15,17-4-1 16,-17 4 1-16,0 0 0 16,0 0-1-16,0 0 0 15,0 0-1-15,0 0 1 16,0 0-2-16,0 0-1 16,0 0-10-16,0 0-19 15,-27 8 2-15,27-8-3 16,-40-16 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E8BB3-28F0-4DE6-A217-ADE327E1384C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A6DAA-AD52-4C8F-9D9E-6B5A88897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82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– </a:t>
            </a:r>
          </a:p>
          <a:p>
            <a:r>
              <a:rPr lang="en-US" dirty="0"/>
              <a:t>Me – librarian since 2005, 30+</a:t>
            </a:r>
            <a:r>
              <a:rPr lang="en-US" baseline="0" dirty="0"/>
              <a:t> years as an educator    Full time library media specialist at Elder High School in Cincinnati.  My second year there about to begin.  All boys, 860 students.</a:t>
            </a:r>
            <a:endParaRPr lang="en-US" dirty="0"/>
          </a:p>
          <a:p>
            <a:r>
              <a:rPr lang="en-US" dirty="0"/>
              <a:t>Why I love </a:t>
            </a:r>
            <a:r>
              <a:rPr lang="en-US" dirty="0" err="1"/>
              <a:t>Isearch</a:t>
            </a:r>
            <a:r>
              <a:rPr lang="en-US" dirty="0"/>
              <a:t>  </a:t>
            </a:r>
          </a:p>
          <a:p>
            <a:r>
              <a:rPr lang="en-US" dirty="0"/>
              <a:t>	Fewer clicks – more likely</a:t>
            </a:r>
            <a:r>
              <a:rPr lang="en-US" baseline="0" dirty="0"/>
              <a:t> to use quality resources</a:t>
            </a:r>
          </a:p>
          <a:p>
            <a:r>
              <a:rPr lang="en-US" baseline="0" dirty="0"/>
              <a:t>	Customizable makes it work for my goals</a:t>
            </a:r>
          </a:p>
          <a:p>
            <a:r>
              <a:rPr lang="en-US" baseline="0" dirty="0"/>
              <a:t>	Possibility for additional resources to be added in the future</a:t>
            </a:r>
            <a:endParaRPr lang="en-US" dirty="0"/>
          </a:p>
          <a:p>
            <a:r>
              <a:rPr lang="en-US" dirty="0"/>
              <a:t> Today’s Goals</a:t>
            </a:r>
          </a:p>
          <a:p>
            <a:r>
              <a:rPr lang="en-US" dirty="0"/>
              <a:t>Know how </a:t>
            </a:r>
            <a:r>
              <a:rPr lang="en-US" dirty="0" err="1"/>
              <a:t>Isearch</a:t>
            </a:r>
            <a:r>
              <a:rPr lang="en-US" dirty="0"/>
              <a:t> works</a:t>
            </a:r>
          </a:p>
          <a:p>
            <a:r>
              <a:rPr lang="en-US" dirty="0"/>
              <a:t>Know how to set up a Book River</a:t>
            </a:r>
          </a:p>
          <a:p>
            <a:r>
              <a:rPr lang="en-US" dirty="0"/>
              <a:t>Have some ideas about how to use </a:t>
            </a:r>
            <a:r>
              <a:rPr lang="en-US" dirty="0" err="1"/>
              <a:t>Isearch</a:t>
            </a:r>
            <a:r>
              <a:rPr lang="en-US" dirty="0"/>
              <a:t> in your school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A6DAA-AD52-4C8F-9D9E-6B5A88897C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8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 in – keeping lists</a:t>
            </a:r>
          </a:p>
          <a:p>
            <a:r>
              <a:rPr lang="en-US" dirty="0"/>
              <a:t>A couple of cautions, hopes</a:t>
            </a:r>
            <a:r>
              <a:rPr lang="en-US" baseline="0" dirty="0"/>
              <a:t> for the future of </a:t>
            </a:r>
            <a:r>
              <a:rPr lang="en-US" baseline="0" dirty="0" err="1"/>
              <a:t>Isearch</a:t>
            </a:r>
            <a:r>
              <a:rPr lang="en-US" baseline="0" dirty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Email and printing lists made with </a:t>
            </a:r>
            <a:r>
              <a:rPr lang="en-US" dirty="0" err="1"/>
              <a:t>Isearch</a:t>
            </a:r>
            <a:r>
              <a:rPr lang="en-US" dirty="0"/>
              <a:t> do not include call numbers – an </a:t>
            </a:r>
            <a:r>
              <a:rPr lang="en-US" dirty="0" err="1"/>
              <a:t>Ebsco</a:t>
            </a:r>
            <a:r>
              <a:rPr lang="en-US" dirty="0"/>
              <a:t>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Lists can only include library materials.  Research Resources cannot be added to same list as library materials.   You can print/email entries from your search results in </a:t>
            </a:r>
            <a:r>
              <a:rPr lang="en-US" dirty="0" err="1"/>
              <a:t>Isearch</a:t>
            </a:r>
            <a:endParaRPr lang="en-US" dirty="0"/>
          </a:p>
          <a:p>
            <a:endParaRPr lang="en-US" dirty="0"/>
          </a:p>
          <a:p>
            <a:r>
              <a:rPr lang="en-US" dirty="0"/>
              <a:t>(Here we go to </a:t>
            </a:r>
            <a:r>
              <a:rPr lang="en-US" dirty="0" err="1"/>
              <a:t>Isearch</a:t>
            </a:r>
            <a:r>
              <a:rPr lang="en-US" dirty="0"/>
              <a:t> live</a:t>
            </a:r>
            <a:r>
              <a:rPr lang="en-US" baseline="0" dirty="0"/>
              <a:t> to explore the Book River)</a:t>
            </a:r>
          </a:p>
          <a:p>
            <a:r>
              <a:rPr lang="en-US" baseline="0" dirty="0"/>
              <a:t>Choose a book from the River and click Find in My Library.  Note features of display – same as regular catalog, except if you are in habit of promoting the rating system (under all content) you cannot access it from Book River/</a:t>
            </a:r>
            <a:r>
              <a:rPr lang="en-US" baseline="0" dirty="0" err="1"/>
              <a:t>Isearch</a:t>
            </a:r>
            <a:r>
              <a:rPr lang="en-US" baseline="0" dirty="0"/>
              <a:t> </a:t>
            </a:r>
          </a:p>
          <a:p>
            <a:r>
              <a:rPr lang="en-US" baseline="0" dirty="0"/>
              <a:t>Now click on Research Resources – voila – results from both Basic and Advanced sources, and all the functionality of the </a:t>
            </a:r>
            <a:r>
              <a:rPr lang="en-US" baseline="0" dirty="0" err="1"/>
              <a:t>Ebsco</a:t>
            </a:r>
            <a:r>
              <a:rPr lang="en-US" baseline="0" dirty="0"/>
              <a:t> databases</a:t>
            </a:r>
          </a:p>
          <a:p>
            <a:endParaRPr lang="en-US" baseline="0" dirty="0"/>
          </a:p>
          <a:p>
            <a:r>
              <a:rPr lang="en-US" baseline="0" dirty="0"/>
              <a:t>Now, how do you create this book river? (Back to Slideshow screen shot)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A6DAA-AD52-4C8F-9D9E-6B5A88897C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83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Creating the Book River</a:t>
            </a:r>
          </a:p>
          <a:p>
            <a:r>
              <a:rPr lang="en-US" dirty="0"/>
              <a:t>There are</a:t>
            </a:r>
            <a:r>
              <a:rPr lang="en-US" baseline="0" dirty="0"/>
              <a:t> 3 basic types available</a:t>
            </a:r>
          </a:p>
          <a:p>
            <a:pPr marL="228600" indent="-228600">
              <a:buAutoNum type="arabicPeriod"/>
            </a:pPr>
            <a:r>
              <a:rPr lang="en-US" baseline="0" dirty="0"/>
              <a:t>New</a:t>
            </a:r>
          </a:p>
          <a:p>
            <a:pPr marL="228600" indent="-228600">
              <a:buAutoNum type="arabicPeriod"/>
            </a:pPr>
            <a:r>
              <a:rPr lang="en-US" baseline="0" dirty="0"/>
              <a:t>Hand Selected</a:t>
            </a:r>
          </a:p>
          <a:p>
            <a:pPr marL="228600" indent="-228600">
              <a:buAutoNum type="arabicPeriod"/>
            </a:pPr>
            <a:r>
              <a:rPr lang="en-US" baseline="0" dirty="0"/>
              <a:t>Subject Selected</a:t>
            </a:r>
          </a:p>
          <a:p>
            <a:pPr marL="228600" indent="-228600">
              <a:buAutoNum type="arabicPeriod"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ITC custom is where you find the template.   Materials on </a:t>
            </a:r>
            <a:r>
              <a:rPr lang="en-US" baseline="0" dirty="0" err="1"/>
              <a:t>InfOhio</a:t>
            </a:r>
            <a:r>
              <a:rPr lang="en-US" baseline="0" dirty="0"/>
              <a:t> reference the </a:t>
            </a:r>
            <a:r>
              <a:rPr lang="en-US" baseline="0" dirty="0" err="1"/>
              <a:t>InfoDesk</a:t>
            </a:r>
            <a:r>
              <a:rPr lang="en-US" baseline="0" dirty="0"/>
              <a:t> tab, but ours for HCC are found under ITC Custom -- Go live to this on my computer and show how each can be modified</a:t>
            </a:r>
          </a:p>
          <a:p>
            <a:r>
              <a:rPr lang="en-US" baseline="0" dirty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A6DAA-AD52-4C8F-9D9E-6B5A88897C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16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Promoting </a:t>
            </a:r>
            <a:r>
              <a:rPr lang="en-US" dirty="0" err="1"/>
              <a:t>Isearch</a:t>
            </a:r>
            <a:r>
              <a:rPr lang="en-US" dirty="0"/>
              <a:t> Local</a:t>
            </a:r>
          </a:p>
          <a:p>
            <a:r>
              <a:rPr lang="en-US" dirty="0"/>
              <a:t>On our intranet – links</a:t>
            </a:r>
          </a:p>
          <a:p>
            <a:r>
              <a:rPr lang="en-US" dirty="0"/>
              <a:t>In classes when they come in – have found students pretty receptive to this.  They like the idea of finding “all” the info in one place.  Emphasizing the added value features helps.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A6DAA-AD52-4C8F-9D9E-6B5A88897C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3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Promoting use of </a:t>
            </a:r>
            <a:r>
              <a:rPr lang="en-US" dirty="0" err="1"/>
              <a:t>Isearch</a:t>
            </a:r>
            <a:r>
              <a:rPr lang="en-US" dirty="0"/>
              <a:t> with faculty and students</a:t>
            </a:r>
          </a:p>
          <a:p>
            <a:r>
              <a:rPr lang="en-US" dirty="0"/>
              <a:t>My crazy looking page</a:t>
            </a:r>
            <a:r>
              <a:rPr lang="en-US" baseline="0" dirty="0"/>
              <a:t> – It’s my fearless entry into web creation.</a:t>
            </a:r>
          </a:p>
          <a:p>
            <a:r>
              <a:rPr lang="en-US" baseline="0" dirty="0"/>
              <a:t>I link to this at least once a week with announcements, emails, etc.  Not all are promoting </a:t>
            </a:r>
            <a:r>
              <a:rPr lang="en-US" baseline="0" dirty="0" err="1"/>
              <a:t>Isearch</a:t>
            </a:r>
            <a:r>
              <a:rPr lang="en-US" baseline="0" dirty="0"/>
              <a:t>, but many encourage its use.</a:t>
            </a:r>
          </a:p>
          <a:p>
            <a:r>
              <a:rPr lang="en-US" baseline="0" dirty="0"/>
              <a:t>Faculty </a:t>
            </a:r>
            <a:r>
              <a:rPr lang="en-US" baseline="0" dirty="0" err="1"/>
              <a:t>inservice</a:t>
            </a:r>
            <a:r>
              <a:rPr lang="en-US" baseline="0" dirty="0"/>
              <a:t> demo</a:t>
            </a:r>
          </a:p>
          <a:p>
            <a:r>
              <a:rPr lang="en-US" baseline="0" dirty="0"/>
              <a:t>Faculty meeting demo</a:t>
            </a:r>
          </a:p>
          <a:p>
            <a:r>
              <a:rPr lang="en-US" baseline="0" dirty="0"/>
              <a:t>Our Friday Fun link drives the most traffic to our site, but once there, it’s very easy to get to other things.</a:t>
            </a:r>
          </a:p>
          <a:p>
            <a:r>
              <a:rPr lang="en-US" baseline="0" dirty="0"/>
              <a:t>We have picked up tweeting, and also have announcements on the video board in the cafeteria and the one in the library.</a:t>
            </a:r>
          </a:p>
          <a:p>
            <a:r>
              <a:rPr lang="en-US" baseline="0" dirty="0"/>
              <a:t>My plans in the fall include creating an </a:t>
            </a:r>
            <a:r>
              <a:rPr lang="en-US" baseline="0" dirty="0" err="1"/>
              <a:t>Isearch</a:t>
            </a:r>
            <a:r>
              <a:rPr lang="en-US" baseline="0" dirty="0"/>
              <a:t> badge for our mobile computing class., and this fall I can have all the freshman students use it when they come for orientation.</a:t>
            </a:r>
          </a:p>
          <a:p>
            <a:r>
              <a:rPr lang="en-US" baseline="0" dirty="0"/>
              <a:t>Our summer reading program encourages its use as well.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A6DAA-AD52-4C8F-9D9E-6B5A88897C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8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2E25-0577-4969-AB5E-C6C4729DB312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7616-4DFE-4A73-8724-025B30ED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2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2E25-0577-4969-AB5E-C6C4729DB312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7616-4DFE-4A73-8724-025B30ED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4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2E25-0577-4969-AB5E-C6C4729DB312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7616-4DFE-4A73-8724-025B30ED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7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2E25-0577-4969-AB5E-C6C4729DB312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7616-4DFE-4A73-8724-025B30ED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2E25-0577-4969-AB5E-C6C4729DB312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7616-4DFE-4A73-8724-025B30ED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42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2E25-0577-4969-AB5E-C6C4729DB312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7616-4DFE-4A73-8724-025B30ED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5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2E25-0577-4969-AB5E-C6C4729DB312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7616-4DFE-4A73-8724-025B30ED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2E25-0577-4969-AB5E-C6C4729DB312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7616-4DFE-4A73-8724-025B30ED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8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2E25-0577-4969-AB5E-C6C4729DB312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7616-4DFE-4A73-8724-025B30ED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2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2E25-0577-4969-AB5E-C6C4729DB312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7616-4DFE-4A73-8724-025B30ED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3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2E25-0577-4969-AB5E-C6C4729DB312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7616-4DFE-4A73-8724-025B30ED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2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62E25-0577-4969-AB5E-C6C4729DB312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A7616-4DFE-4A73-8724-025B30ED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9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search.infohio.org/client/en_US/hcca_ac_aceld/?dt=lis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eebly.elderlibrary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hyperlink" Target="http://elderhslibrary.weebly.com/summer-reading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Getting the most from LOCAL searching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947" y="1840674"/>
            <a:ext cx="6149903" cy="146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5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CCA_AC_ACELD - Mozilla Firefox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9"/>
          <a:stretch/>
        </p:blipFill>
        <p:spPr>
          <a:xfrm>
            <a:off x="0" y="1066980"/>
            <a:ext cx="12192000" cy="6083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60123" y="0"/>
            <a:ext cx="2039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 favorite feature – the Book River.  You can go straight to a featured title.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174523" y="1237957"/>
            <a:ext cx="295422" cy="260252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8858253" y="369331"/>
            <a:ext cx="152397" cy="6976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44001" y="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 in just as you always have</a:t>
            </a:r>
          </a:p>
        </p:txBody>
      </p:sp>
    </p:spTree>
    <p:extLst>
      <p:ext uri="{BB962C8B-B14F-4D97-AF65-F5344CB8AC3E}">
        <p14:creationId xmlns:p14="http://schemas.microsoft.com/office/powerpoint/2010/main" val="98428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rsiDynix Symphony WorkFlows: Schedule ISearch Book River HAND-S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7"/>
          <a:stretch/>
        </p:blipFill>
        <p:spPr>
          <a:xfrm>
            <a:off x="0" y="450165"/>
            <a:ext cx="12192000" cy="62234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099105" y="5159354"/>
              <a:ext cx="1639440" cy="267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4385" y="5066474"/>
                <a:ext cx="1746720" cy="4701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/>
          <p:cNvSpPr txBox="1"/>
          <p:nvPr/>
        </p:nvSpPr>
        <p:spPr>
          <a:xfrm>
            <a:off x="576775" y="0"/>
            <a:ext cx="863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Creating a book river</a:t>
            </a:r>
          </a:p>
        </p:txBody>
      </p:sp>
    </p:spTree>
    <p:extLst>
      <p:ext uri="{BB962C8B-B14F-4D97-AF65-F5344CB8AC3E}">
        <p14:creationId xmlns:p14="http://schemas.microsoft.com/office/powerpoint/2010/main" val="269353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Home - elderhs.NET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"/>
          <a:stretch/>
        </p:blipFill>
        <p:spPr>
          <a:xfrm>
            <a:off x="0" y="495299"/>
            <a:ext cx="12192000" cy="621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3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lder Library - Home - Mozilla Firefox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6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mmer Reading - Elder Library - Mozilla Firefox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25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493</Words>
  <Application>Microsoft Office PowerPoint</Application>
  <PresentationFormat>Widescreen</PresentationFormat>
  <Paragraphs>49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Elder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M. WilliamsMitchell</dc:creator>
  <cp:lastModifiedBy>Juanita Markham</cp:lastModifiedBy>
  <cp:revision>25</cp:revision>
  <dcterms:created xsi:type="dcterms:W3CDTF">2016-07-19T22:55:21Z</dcterms:created>
  <dcterms:modified xsi:type="dcterms:W3CDTF">2016-07-25T19:30:33Z</dcterms:modified>
</cp:coreProperties>
</file>