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32877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Introduce yourself.  School librarian and HCCA provider.  Both sides of the process.  Used Destiny.</a:t>
            </a:r>
          </a:p>
        </p:txBody>
      </p:sp>
      <p:sp>
        <p:nvSpPr>
          <p:cNvPr id="79" name="Shape 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605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8645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559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0094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Be sure to check your copy category to see that it is not Restricted from student searches. This is a great way for kids to locate titles they are most interested in.</a:t>
            </a:r>
          </a:p>
        </p:txBody>
      </p:sp>
    </p:spTree>
    <p:extLst>
      <p:ext uri="{BB962C8B-B14F-4D97-AF65-F5344CB8AC3E}">
        <p14:creationId xmlns:p14="http://schemas.microsoft.com/office/powerpoint/2010/main" val="6864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5101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1588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607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305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0425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5631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0259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4995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338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1160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411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9" name="Shape 23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94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lgn="ctr">
              <a:spcBef>
                <a:spcPts val="0"/>
              </a:spcBef>
              <a:buNone/>
            </a:pPr>
            <a:endParaRPr/>
          </a:p>
        </p:txBody>
      </p:sp>
    </p:spTree>
    <p:extLst>
      <p:ext uri="{BB962C8B-B14F-4D97-AF65-F5344CB8AC3E}">
        <p14:creationId xmlns:p14="http://schemas.microsoft.com/office/powerpoint/2010/main" val="9726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3238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Leaving signposts for your students is the most important step in the genrefication process.  You will have handled your books a million times in the last few months and their new organization will seem obvious to you.  No so for your students.  They will need explicit direction in order to begin using their library in its new configuration.  This can easily be accomplished by editing the copy record of each title in your database so that the information appearing in the Online Public Access Catalog or OPAC includes the new location of the book they select.</a:t>
            </a:r>
          </a:p>
        </p:txBody>
      </p:sp>
    </p:spTree>
    <p:extLst>
      <p:ext uri="{BB962C8B-B14F-4D97-AF65-F5344CB8AC3E}">
        <p14:creationId xmlns:p14="http://schemas.microsoft.com/office/powerpoint/2010/main" val="328614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All of these methods can be done globally but you will need to scan each title in a genre in order for this to happen.  I’ve found that using a using a wireless laptop and handheld scanner at the shelves is the most efficient method.  It’s probably the same process that most of you use to complete your inventory.  As a matter of fact, I actually skipped doing inventory the year that I genrefied.  Since I opted to replace spine labels it was easy to identify books in the database that didn’t receive new call numbers.  I simply marked them all missing and deleted them.</a:t>
            </a:r>
          </a:p>
          <a:p>
            <a:pPr rtl="0">
              <a:spcBef>
                <a:spcPts val="0"/>
              </a:spcBef>
              <a:buNone/>
            </a:pPr>
            <a:r>
              <a:rPr lang="en"/>
              <a:t>The first two options require new spine labels.  It can be helpful, but not necessary, to apply translucent spine label covers for quick shelving reference and to help your students ID the various genres quickly.</a:t>
            </a:r>
          </a:p>
          <a:p>
            <a:pPr rtl="0">
              <a:spcBef>
                <a:spcPts val="0"/>
              </a:spcBef>
              <a:buNone/>
            </a:pPr>
            <a:r>
              <a:rPr lang="en"/>
              <a:t>The third option can be accomplished without applying new spine labels, but some indication of shelving location will be necessary.  You can use either a genre sticker or a translucent colored label from vendors like Demco or Highsmith.</a:t>
            </a:r>
          </a:p>
          <a:p>
            <a:pPr rtl="0">
              <a:spcBef>
                <a:spcPts val="0"/>
              </a:spcBef>
              <a:buNone/>
            </a:pPr>
            <a:endParaRPr/>
          </a:p>
          <a:p>
            <a:pPr>
              <a:spcBef>
                <a:spcPts val="0"/>
              </a:spcBef>
              <a:buNone/>
            </a:pPr>
            <a:r>
              <a:rPr lang="en"/>
              <a:t>Whatever you decide, go with what will be most useful to your students.  </a:t>
            </a:r>
          </a:p>
        </p:txBody>
      </p:sp>
    </p:spTree>
    <p:extLst>
      <p:ext uri="{BB962C8B-B14F-4D97-AF65-F5344CB8AC3E}">
        <p14:creationId xmlns:p14="http://schemas.microsoft.com/office/powerpoint/2010/main" val="177435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1262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706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1737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cxnSp>
        <p:nvCxnSpPr>
          <p:cNvPr id="9" name="Shape 9"/>
          <p:cNvCxnSpPr/>
          <p:nvPr/>
        </p:nvCxnSpPr>
        <p:spPr>
          <a:xfrm>
            <a:off x="1463675" y="2662237"/>
            <a:ext cx="2971799" cy="1190"/>
          </a:xfrm>
          <a:prstGeom prst="straightConnector1">
            <a:avLst/>
          </a:prstGeom>
          <a:noFill/>
          <a:ln w="9525" cap="flat" cmpd="sng">
            <a:solidFill>
              <a:srgbClr val="EEEEEB"/>
            </a:solidFill>
            <a:prstDash val="solid"/>
            <a:round/>
            <a:headEnd type="none" w="med" len="med"/>
            <a:tailEnd type="none" w="med" len="med"/>
          </a:ln>
        </p:spPr>
      </p:cxnSp>
      <p:cxnSp>
        <p:nvCxnSpPr>
          <p:cNvPr id="10" name="Shape 10"/>
          <p:cNvCxnSpPr/>
          <p:nvPr/>
        </p:nvCxnSpPr>
        <p:spPr>
          <a:xfrm>
            <a:off x="4708525" y="2662237"/>
            <a:ext cx="2971799" cy="1190"/>
          </a:xfrm>
          <a:prstGeom prst="straightConnector1">
            <a:avLst/>
          </a:prstGeom>
          <a:noFill/>
          <a:ln w="9525" cap="flat" cmpd="sng">
            <a:solidFill>
              <a:srgbClr val="EEEEEB"/>
            </a:solidFill>
            <a:prstDash val="solid"/>
            <a:round/>
            <a:headEnd type="none" w="med" len="med"/>
            <a:tailEnd type="none" w="med" len="med"/>
          </a:ln>
        </p:spPr>
      </p:cxnSp>
      <p:sp>
        <p:nvSpPr>
          <p:cNvPr id="11" name="Shape 11"/>
          <p:cNvSpPr/>
          <p:nvPr/>
        </p:nvSpPr>
        <p:spPr>
          <a:xfrm>
            <a:off x="4540250" y="2644378"/>
            <a:ext cx="46037" cy="34527"/>
          </a:xfrm>
          <a:prstGeom prst="ellipse">
            <a:avLst/>
          </a:prstGeom>
          <a:solidFill>
            <a:schemeClr val="accent2"/>
          </a:solidFill>
          <a:ln w="381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 name="Shape 12"/>
          <p:cNvSpPr txBox="1">
            <a:spLocks noGrp="1"/>
          </p:cNvSpPr>
          <p:nvPr>
            <p:ph type="subTitle" idx="1"/>
          </p:nvPr>
        </p:nvSpPr>
        <p:spPr>
          <a:xfrm>
            <a:off x="457200" y="2774852"/>
            <a:ext cx="8305799" cy="857250"/>
          </a:xfrm>
          <a:prstGeom prst="rect">
            <a:avLst/>
          </a:prstGeom>
          <a:noFill/>
          <a:ln>
            <a:noFill/>
          </a:ln>
        </p:spPr>
        <p:txBody>
          <a:bodyPr lIns="91425" tIns="91425" rIns="91425" bIns="91425" anchor="t" anchorCtr="0"/>
          <a:lstStyle>
            <a:lvl1pPr marL="0" marR="0" indent="0" algn="ctr" rtl="0">
              <a:spcBef>
                <a:spcPts val="600"/>
              </a:spcBef>
              <a:spcAft>
                <a:spcPts val="0"/>
              </a:spcAft>
              <a:buClr>
                <a:schemeClr val="accent2"/>
              </a:buClr>
              <a:buFont typeface="Noto Symbol"/>
              <a:buNone/>
              <a:defRPr/>
            </a:lvl1pPr>
            <a:lvl2pPr marL="457200" marR="0" indent="0" algn="ctr" rtl="0">
              <a:spcBef>
                <a:spcPts val="300"/>
              </a:spcBef>
              <a:spcAft>
                <a:spcPts val="0"/>
              </a:spcAft>
              <a:buClr>
                <a:srgbClr val="D6903D"/>
              </a:buClr>
              <a:buFont typeface="Noto Symbol"/>
              <a:buNone/>
              <a:defRPr/>
            </a:lvl2pPr>
            <a:lvl3pPr marL="914400" marR="0" indent="0" algn="ctr" rtl="0">
              <a:spcBef>
                <a:spcPts val="300"/>
              </a:spcBef>
              <a:spcAft>
                <a:spcPts val="0"/>
              </a:spcAft>
              <a:buClr>
                <a:srgbClr val="B37732"/>
              </a:buClr>
              <a:buFont typeface="Noto Symbol"/>
              <a:buNone/>
              <a:defRPr/>
            </a:lvl3pPr>
            <a:lvl4pPr marL="1371600" marR="0" indent="0" algn="ctr" rtl="0">
              <a:spcBef>
                <a:spcPts val="300"/>
              </a:spcBef>
              <a:spcAft>
                <a:spcPts val="0"/>
              </a:spcAft>
              <a:buClr>
                <a:srgbClr val="D6903D"/>
              </a:buClr>
              <a:buFont typeface="Noto Symbol"/>
              <a:buNone/>
              <a:defRPr/>
            </a:lvl4pPr>
            <a:lvl5pPr marL="1828800" marR="0" indent="0" algn="ctr" rtl="0">
              <a:spcBef>
                <a:spcPts val="338"/>
              </a:spcBef>
              <a:spcAft>
                <a:spcPts val="0"/>
              </a:spcAft>
              <a:buClr>
                <a:srgbClr val="D6903D"/>
              </a:buClr>
              <a:buFont typeface="Noto Symbol"/>
              <a:buNone/>
              <a:defRPr/>
            </a:lvl5pPr>
            <a:lvl6pPr marL="2286000" marR="0" indent="0" algn="ctr" rtl="0">
              <a:spcBef>
                <a:spcPts val="340"/>
              </a:spcBef>
              <a:buClr>
                <a:srgbClr val="D6903E"/>
              </a:buClr>
              <a:buFont typeface="Noto Symbol"/>
              <a:buNone/>
              <a:defRPr/>
            </a:lvl6pPr>
            <a:lvl7pPr marL="2743200" marR="0" indent="0" algn="ctr" rtl="0">
              <a:spcBef>
                <a:spcPts val="340"/>
              </a:spcBef>
              <a:buClr>
                <a:srgbClr val="D6903E"/>
              </a:buClr>
              <a:buFont typeface="Noto Symbol"/>
              <a:buNone/>
              <a:defRPr/>
            </a:lvl7pPr>
            <a:lvl8pPr marL="3200400" marR="0" indent="0" algn="ctr" rtl="0">
              <a:spcBef>
                <a:spcPts val="340"/>
              </a:spcBef>
              <a:buClr>
                <a:srgbClr val="D6903E"/>
              </a:buClr>
              <a:buFont typeface="Noto Symbol"/>
              <a:buNone/>
              <a:defRPr/>
            </a:lvl8pPr>
            <a:lvl9pPr marL="3657600" marR="0" indent="0" algn="ctr" rtl="0">
              <a:spcBef>
                <a:spcPts val="340"/>
              </a:spcBef>
              <a:buClr>
                <a:srgbClr val="D6903E"/>
              </a:buClr>
              <a:buFont typeface="Noto Symbol"/>
              <a:buNone/>
              <a:defRPr/>
            </a:lvl9pPr>
          </a:lstStyle>
          <a:p>
            <a:endParaRPr/>
          </a:p>
        </p:txBody>
      </p:sp>
      <p:sp>
        <p:nvSpPr>
          <p:cNvPr id="13" name="Shape 13"/>
          <p:cNvSpPr txBox="1">
            <a:spLocks noGrp="1"/>
          </p:cNvSpPr>
          <p:nvPr>
            <p:ph type="ctrTitle"/>
          </p:nvPr>
        </p:nvSpPr>
        <p:spPr>
          <a:xfrm>
            <a:off x="457200" y="1075299"/>
            <a:ext cx="8305799" cy="14858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4" name="Shape 14"/>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
        <p:nvSpPr>
          <p:cNvPr id="16" name="Shape 16"/>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title"/>
          </p:nvPr>
        </p:nvSpPr>
        <p:spPr>
          <a:xfrm>
            <a:off x="854948" y="162403"/>
            <a:ext cx="7831799"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sldNum" idx="12"/>
          </p:nvPr>
        </p:nvSpPr>
        <p:spPr>
          <a:xfrm>
            <a:off x="8519999" y="4706810"/>
            <a:ext cx="548699" cy="393600"/>
          </a:xfrm>
          <a:prstGeom prst="rect">
            <a:avLst/>
          </a:prstGeom>
        </p:spPr>
        <p:txBody>
          <a:bodyPr lIns="0" tIns="0" rIns="0" bIns="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457200" y="1143000"/>
            <a:ext cx="8229600" cy="3429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19" name="Shape 19"/>
          <p:cNvSpPr txBox="1">
            <a:spLocks noGrp="1"/>
          </p:cNvSpPr>
          <p:nvPr>
            <p:ph type="title"/>
          </p:nvPr>
        </p:nvSpPr>
        <p:spPr>
          <a:xfrm>
            <a:off x="457200" y="48983"/>
            <a:ext cx="8229600" cy="914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0" name="Shape 20"/>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cxnSp>
        <p:nvCxnSpPr>
          <p:cNvPr id="28" name="Shape 28"/>
          <p:cNvCxnSpPr/>
          <p:nvPr/>
        </p:nvCxnSpPr>
        <p:spPr>
          <a:xfrm>
            <a:off x="685800" y="3687366"/>
            <a:ext cx="7924799" cy="3571"/>
          </a:xfrm>
          <a:prstGeom prst="straightConnector1">
            <a:avLst/>
          </a:prstGeom>
          <a:noFill/>
          <a:ln w="9525" cap="flat" cmpd="sng">
            <a:solidFill>
              <a:srgbClr val="E9E9E8"/>
            </a:solidFill>
            <a:prstDash val="solid"/>
            <a:round/>
            <a:headEnd type="none" w="med" len="med"/>
            <a:tailEnd type="none" w="med" len="med"/>
          </a:ln>
        </p:spPr>
      </p:cxnSp>
      <p:sp>
        <p:nvSpPr>
          <p:cNvPr id="29" name="Shape 29"/>
          <p:cNvSpPr txBox="1">
            <a:spLocks noGrp="1"/>
          </p:cNvSpPr>
          <p:nvPr>
            <p:ph type="title"/>
          </p:nvPr>
        </p:nvSpPr>
        <p:spPr>
          <a:xfrm>
            <a:off x="685800" y="2628900"/>
            <a:ext cx="7924799" cy="10286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685800" y="3719148"/>
            <a:ext cx="7924799" cy="738552"/>
          </a:xfrm>
          <a:prstGeom prst="rect">
            <a:avLst/>
          </a:prstGeom>
          <a:noFill/>
          <a:ln>
            <a:noFill/>
          </a:ln>
        </p:spPr>
        <p:txBody>
          <a:bodyPr lIns="91425" tIns="91425" rIns="91425" bIns="91425" anchor="t" anchorCtr="0"/>
          <a:lstStyle>
            <a:lvl1pPr marL="0" indent="0" rtl="0">
              <a:spcBef>
                <a:spcPts val="0"/>
              </a:spcBef>
              <a:buClr>
                <a:schemeClr val="lt2"/>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14300"/>
            <a:ext cx="8229600" cy="914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6" name="Shape 36"/>
          <p:cNvSpPr txBox="1">
            <a:spLocks noGrp="1"/>
          </p:cNvSpPr>
          <p:nvPr>
            <p:ph type="body" idx="1"/>
          </p:nvPr>
        </p:nvSpPr>
        <p:spPr>
          <a:xfrm>
            <a:off x="457200" y="1143000"/>
            <a:ext cx="4059936" cy="3429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37" name="Shape 37"/>
          <p:cNvSpPr txBox="1">
            <a:spLocks noGrp="1"/>
          </p:cNvSpPr>
          <p:nvPr>
            <p:ph type="body" idx="2"/>
          </p:nvPr>
        </p:nvSpPr>
        <p:spPr>
          <a:xfrm>
            <a:off x="4648200" y="1143000"/>
            <a:ext cx="4059936" cy="3429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38" name="Shape 38"/>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cxnSp>
        <p:nvCxnSpPr>
          <p:cNvPr id="42" name="Shape 42"/>
          <p:cNvCxnSpPr/>
          <p:nvPr/>
        </p:nvCxnSpPr>
        <p:spPr>
          <a:xfrm>
            <a:off x="563562" y="1634728"/>
            <a:ext cx="3748087" cy="1190"/>
          </a:xfrm>
          <a:prstGeom prst="straightConnector1">
            <a:avLst/>
          </a:prstGeom>
          <a:noFill/>
          <a:ln w="12700" cap="flat" cmpd="sng">
            <a:solidFill>
              <a:srgbClr val="EEEEEB"/>
            </a:solidFill>
            <a:prstDash val="solid"/>
            <a:round/>
            <a:headEnd type="none" w="med" len="med"/>
            <a:tailEnd type="none" w="med" len="med"/>
          </a:ln>
        </p:spPr>
      </p:cxnSp>
      <p:cxnSp>
        <p:nvCxnSpPr>
          <p:cNvPr id="43" name="Shape 43"/>
          <p:cNvCxnSpPr/>
          <p:nvPr/>
        </p:nvCxnSpPr>
        <p:spPr>
          <a:xfrm>
            <a:off x="4754562" y="1634728"/>
            <a:ext cx="3749674" cy="1190"/>
          </a:xfrm>
          <a:prstGeom prst="straightConnector1">
            <a:avLst/>
          </a:prstGeom>
          <a:noFill/>
          <a:ln w="12700" cap="flat" cmpd="sng">
            <a:solidFill>
              <a:srgbClr val="EEEEEB"/>
            </a:solidFill>
            <a:prstDash val="solid"/>
            <a:round/>
            <a:headEnd type="none" w="med" len="med"/>
            <a:tailEnd type="none" w="med" len="med"/>
          </a:ln>
        </p:spPr>
      </p:cxnSp>
      <p:sp>
        <p:nvSpPr>
          <p:cNvPr id="44" name="Shape 44"/>
          <p:cNvSpPr txBox="1">
            <a:spLocks noGrp="1"/>
          </p:cNvSpPr>
          <p:nvPr>
            <p:ph type="body" idx="1"/>
          </p:nvPr>
        </p:nvSpPr>
        <p:spPr>
          <a:xfrm>
            <a:off x="457200" y="1049694"/>
            <a:ext cx="4040187" cy="5715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2"/>
          </p:nvPr>
        </p:nvSpPr>
        <p:spPr>
          <a:xfrm>
            <a:off x="457200" y="1651422"/>
            <a:ext cx="4038599" cy="2935223"/>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46" name="Shape 46"/>
          <p:cNvSpPr txBox="1">
            <a:spLocks noGrp="1"/>
          </p:cNvSpPr>
          <p:nvPr>
            <p:ph type="body" idx="3"/>
          </p:nvPr>
        </p:nvSpPr>
        <p:spPr>
          <a:xfrm>
            <a:off x="4649787" y="1651422"/>
            <a:ext cx="4038599" cy="2935223"/>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47" name="Shape 47"/>
          <p:cNvSpPr txBox="1">
            <a:spLocks noGrp="1"/>
          </p:cNvSpPr>
          <p:nvPr>
            <p:ph type="title"/>
          </p:nvPr>
        </p:nvSpPr>
        <p:spPr>
          <a:xfrm>
            <a:off x="457200" y="116585"/>
            <a:ext cx="8229600" cy="8572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4"/>
          </p:nvPr>
        </p:nvSpPr>
        <p:spPr>
          <a:xfrm>
            <a:off x="4648200" y="1049694"/>
            <a:ext cx="4040187" cy="5715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
        <p:nvSpPr>
          <p:cNvPr id="50" name="Shape 50"/>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114300"/>
            <a:ext cx="8229600" cy="914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4" name="Shape 54"/>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57200" y="342900"/>
            <a:ext cx="6248399" cy="428625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59" name="Shape 59"/>
          <p:cNvSpPr txBox="1">
            <a:spLocks noGrp="1"/>
          </p:cNvSpPr>
          <p:nvPr>
            <p:ph type="body" idx="2"/>
          </p:nvPr>
        </p:nvSpPr>
        <p:spPr>
          <a:xfrm>
            <a:off x="6781800" y="1200150"/>
            <a:ext cx="1984247" cy="2800350"/>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title"/>
          </p:nvPr>
        </p:nvSpPr>
        <p:spPr>
          <a:xfrm>
            <a:off x="6781800" y="342900"/>
            <a:ext cx="1981199" cy="8000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5791200" y="4652962"/>
            <a:ext cx="2590800" cy="288131"/>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
        <p:nvSpPr>
          <p:cNvPr id="63" name="Shape 63"/>
          <p:cNvSpPr txBox="1">
            <a:spLocks noGrp="1"/>
          </p:cNvSpPr>
          <p:nvPr>
            <p:ph type="ftr" idx="11"/>
          </p:nvPr>
        </p:nvSpPr>
        <p:spPr>
          <a:xfrm>
            <a:off x="2133600" y="4652962"/>
            <a:ext cx="3581399" cy="288131"/>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title"/>
          </p:nvPr>
        </p:nvSpPr>
        <p:spPr>
          <a:xfrm>
            <a:off x="854948" y="162403"/>
            <a:ext cx="7831799"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sldNum" idx="12"/>
          </p:nvPr>
        </p:nvSpPr>
        <p:spPr>
          <a:xfrm>
            <a:off x="8519999" y="4706810"/>
            <a:ext cx="548699" cy="393600"/>
          </a:xfrm>
          <a:prstGeom prst="rect">
            <a:avLst/>
          </a:prstGeom>
        </p:spPr>
        <p:txBody>
          <a:bodyPr lIns="0" tIns="0" rIns="0" bIns="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085850"/>
            <a:ext cx="8229600" cy="3508772"/>
          </a:xfrm>
          <a:prstGeom prst="rect">
            <a:avLst/>
          </a:prstGeom>
          <a:noFill/>
          <a:ln>
            <a:noFill/>
          </a:ln>
        </p:spPr>
        <p:txBody>
          <a:bodyPr lIns="91425" tIns="91425" rIns="91425" bIns="91425" anchor="t" anchorCtr="0"/>
          <a:lstStyle>
            <a:lvl1pPr marL="273050" marR="0" indent="-132715" algn="l" rtl="0">
              <a:spcBef>
                <a:spcPts val="600"/>
              </a:spcBef>
              <a:spcAft>
                <a:spcPts val="0"/>
              </a:spcAft>
              <a:buClr>
                <a:schemeClr val="accent2"/>
              </a:buClr>
              <a:buFont typeface="Noto Symbol"/>
              <a:buChar char="●"/>
              <a:defRPr/>
            </a:lvl1pPr>
            <a:lvl2pPr marL="639763" marR="0" indent="-154622" algn="l" rtl="0">
              <a:spcBef>
                <a:spcPts val="300"/>
              </a:spcBef>
              <a:spcAft>
                <a:spcPts val="0"/>
              </a:spcAft>
              <a:buClr>
                <a:srgbClr val="D6903D"/>
              </a:buClr>
              <a:buFont typeface="Noto Symbol"/>
              <a:buChar char="●"/>
              <a:defRPr/>
            </a:lvl2pPr>
            <a:lvl3pPr marL="1004888" marR="0" indent="-116840" algn="l" rtl="0">
              <a:spcBef>
                <a:spcPts val="300"/>
              </a:spcBef>
              <a:spcAft>
                <a:spcPts val="0"/>
              </a:spcAft>
              <a:buClr>
                <a:srgbClr val="B37732"/>
              </a:buClr>
              <a:buFont typeface="Noto Symbol"/>
              <a:buChar char="●"/>
              <a:defRPr/>
            </a:lvl3pPr>
            <a:lvl4pPr marL="1279525" marR="0" indent="-135572" algn="l" rtl="0">
              <a:spcBef>
                <a:spcPts val="300"/>
              </a:spcBef>
              <a:spcAft>
                <a:spcPts val="0"/>
              </a:spcAft>
              <a:buClr>
                <a:srgbClr val="D6903D"/>
              </a:buClr>
              <a:buFont typeface="Noto Symbol"/>
              <a:buChar char="●"/>
              <a:defRPr/>
            </a:lvl4pPr>
            <a:lvl5pPr marL="1554163" marR="0" indent="-147002" algn="l" rtl="0">
              <a:spcBef>
                <a:spcPts val="338"/>
              </a:spcBef>
              <a:spcAft>
                <a:spcPts val="0"/>
              </a:spcAft>
              <a:buClr>
                <a:srgbClr val="D6903D"/>
              </a:buClr>
              <a:buFont typeface="Noto Symbol"/>
              <a:buChar char="●"/>
              <a:defRPr/>
            </a:lvl5pPr>
            <a:lvl6pPr marL="1828800" marR="0" indent="-136842" algn="l" rtl="0">
              <a:spcBef>
                <a:spcPts val="340"/>
              </a:spcBef>
              <a:buClr>
                <a:srgbClr val="D6903E"/>
              </a:buClr>
              <a:buFont typeface="Noto Symbol"/>
              <a:buChar char="☞"/>
              <a:defRPr/>
            </a:lvl6pPr>
            <a:lvl7pPr marL="2011679" marR="0" indent="-96519" algn="l" rtl="0">
              <a:spcBef>
                <a:spcPts val="340"/>
              </a:spcBef>
              <a:buClr>
                <a:srgbClr val="D6903E"/>
              </a:buClr>
              <a:buFont typeface="Noto Symbol"/>
              <a:buChar char="☞"/>
              <a:defRPr/>
            </a:lvl7pPr>
            <a:lvl8pPr marL="2286000" marR="0" indent="-109537" algn="l" rtl="0">
              <a:spcBef>
                <a:spcPts val="340"/>
              </a:spcBef>
              <a:buClr>
                <a:srgbClr val="D6903E"/>
              </a:buClr>
              <a:buFont typeface="Noto Symbol"/>
              <a:buChar char="☞"/>
              <a:defRPr/>
            </a:lvl8pPr>
            <a:lvl9pPr marL="2560320" marR="0" indent="-104457" algn="l" rtl="0">
              <a:spcBef>
                <a:spcPts val="340"/>
              </a:spcBef>
              <a:buClr>
                <a:srgbClr val="D6903E"/>
              </a:buClr>
              <a:buFont typeface="Noto Symbol"/>
              <a:buChar char="☞"/>
              <a:defRPr/>
            </a:lvl9pPr>
          </a:lstStyle>
          <a:p>
            <a:endParaRPr/>
          </a:p>
        </p:txBody>
      </p:sp>
      <p:sp>
        <p:nvSpPr>
          <p:cNvPr id="6" name="Shape 6"/>
          <p:cNvSpPr txBox="1">
            <a:spLocks noGrp="1"/>
          </p:cNvSpPr>
          <p:nvPr>
            <p:ph type="sldNum" idx="12"/>
          </p:nvPr>
        </p:nvSpPr>
        <p:spPr>
          <a:xfrm>
            <a:off x="8410575" y="4636293"/>
            <a:ext cx="609599" cy="3428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fld id="{00000000-1234-1234-1234-123412341234}" type="slidenum">
              <a:rPr lang="en" sz="1600" b="0" i="0" u="none" strike="noStrike" cap="none" baseline="0">
                <a:solidFill>
                  <a:schemeClr val="lt2"/>
                </a:solidFill>
                <a:latin typeface="Merriweather"/>
                <a:ea typeface="Merriweather"/>
                <a:cs typeface="Merriweather"/>
                <a:sym typeface="Merriweather"/>
              </a:rPr>
              <a:t>‹#›</a:t>
            </a:fld>
            <a:endParaRPr lang="en" sz="1600" b="0" i="0" u="none" strike="noStrike" cap="none" baseline="0">
              <a:solidFill>
                <a:schemeClr val="lt2"/>
              </a:solidFill>
              <a:latin typeface="Merriweather"/>
              <a:ea typeface="Merriweather"/>
              <a:cs typeface="Merriweather"/>
              <a:sym typeface="Merriweather"/>
            </a:endParaRPr>
          </a:p>
        </p:txBody>
      </p:sp>
      <p:sp>
        <p:nvSpPr>
          <p:cNvPr id="7" name="Shape 7"/>
          <p:cNvSpPr txBox="1">
            <a:spLocks noGrp="1"/>
          </p:cNvSpPr>
          <p:nvPr>
            <p:ph type="title"/>
          </p:nvPr>
        </p:nvSpPr>
        <p:spPr>
          <a:xfrm>
            <a:off x="457200" y="114300"/>
            <a:ext cx="8229600" cy="9144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0B4EIkm677VbRS3FDcmhTdUZuRVU/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a:stretch/>
        </p:blipFill>
        <p:spPr>
          <a:xfrm>
            <a:off x="446314" y="138770"/>
            <a:ext cx="8251363" cy="3184071"/>
          </a:xfrm>
          <a:prstGeom prst="rect">
            <a:avLst/>
          </a:prstGeom>
          <a:noFill/>
          <a:ln>
            <a:noFill/>
          </a:ln>
        </p:spPr>
      </p:pic>
      <p:sp>
        <p:nvSpPr>
          <p:cNvPr id="75" name="Shape 75"/>
          <p:cNvSpPr txBox="1">
            <a:spLocks noGrp="1"/>
          </p:cNvSpPr>
          <p:nvPr>
            <p:ph type="subTitle" idx="1"/>
          </p:nvPr>
        </p:nvSpPr>
        <p:spPr>
          <a:xfrm>
            <a:off x="412595" y="3878801"/>
            <a:ext cx="8305799" cy="8572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 sz="3200" b="1">
                <a:solidFill>
                  <a:schemeClr val="lt2"/>
                </a:solidFill>
                <a:latin typeface="Merriweather"/>
                <a:ea typeface="Merriweather"/>
                <a:cs typeface="Merriweather"/>
                <a:sym typeface="Merriweather"/>
              </a:rPr>
              <a:t>Use Your ILS to Survive </a:t>
            </a:r>
          </a:p>
          <a:p>
            <a:pPr marL="0" marR="0" lvl="0" indent="0" algn="ctr" rtl="0">
              <a:spcBef>
                <a:spcPts val="0"/>
              </a:spcBef>
              <a:spcAft>
                <a:spcPts val="0"/>
              </a:spcAft>
              <a:buClr>
                <a:schemeClr val="accent2"/>
              </a:buClr>
              <a:buSzPct val="25000"/>
              <a:buFont typeface="Noto Symbol"/>
              <a:buNone/>
            </a:pPr>
            <a:r>
              <a:rPr lang="en" sz="3200" b="1">
                <a:solidFill>
                  <a:schemeClr val="lt2"/>
                </a:solidFill>
                <a:latin typeface="Merriweather"/>
                <a:ea typeface="Merriweather"/>
                <a:cs typeface="Merriweather"/>
                <a:sym typeface="Merriweather"/>
              </a:rPr>
              <a:t>The Genrefication Process</a:t>
            </a:r>
          </a:p>
        </p:txBody>
      </p:sp>
      <p:sp>
        <p:nvSpPr>
          <p:cNvPr id="76" name="Shape 76"/>
          <p:cNvSpPr txBox="1">
            <a:spLocks noGrp="1"/>
          </p:cNvSpPr>
          <p:nvPr>
            <p:ph type="ctrTitle"/>
          </p:nvPr>
        </p:nvSpPr>
        <p:spPr>
          <a:xfrm>
            <a:off x="413656" y="2406112"/>
            <a:ext cx="8305799" cy="1485899"/>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 sz="3600" b="1">
                <a:solidFill>
                  <a:srgbClr val="F9F9F9"/>
                </a:solidFill>
                <a:latin typeface="Merriweather"/>
                <a:ea typeface="Merriweather"/>
                <a:cs typeface="Merriweather"/>
                <a:sym typeface="Merriweather"/>
              </a:rPr>
              <a:t>Don’t Become a Library Zombie</a:t>
            </a:r>
            <a:r>
              <a:rPr lang="en" sz="5400" b="1" i="0" u="none" strike="noStrike" cap="none" baseline="0">
                <a:solidFill>
                  <a:srgbClr val="F9F9F9"/>
                </a:solidFill>
                <a:latin typeface="Merriweather"/>
                <a:ea typeface="Merriweather"/>
                <a:cs typeface="Merriweather"/>
                <a:sym typeface="Merriweather"/>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448125" y="214025"/>
            <a:ext cx="8267100" cy="521699"/>
          </a:xfrm>
          <a:prstGeom prst="rect">
            <a:avLst/>
          </a:prstGeom>
          <a:noFill/>
          <a:ln>
            <a:noFill/>
          </a:ln>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Move Copies to DISTRICT</a:t>
            </a:r>
          </a:p>
        </p:txBody>
      </p:sp>
      <p:sp>
        <p:nvSpPr>
          <p:cNvPr id="144" name="Shape 144"/>
          <p:cNvSpPr txBox="1"/>
          <p:nvPr/>
        </p:nvSpPr>
        <p:spPr>
          <a:xfrm>
            <a:off x="421375" y="4140225"/>
            <a:ext cx="8032799" cy="668700"/>
          </a:xfrm>
          <a:prstGeom prst="rect">
            <a:avLst/>
          </a:prstGeom>
          <a:noFill/>
          <a:ln>
            <a:noFill/>
          </a:ln>
        </p:spPr>
        <p:txBody>
          <a:bodyPr lIns="91425" tIns="91425" rIns="91425" bIns="91425" anchor="ctr" anchorCtr="0">
            <a:noAutofit/>
          </a:bodyPr>
          <a:lstStyle/>
          <a:p>
            <a:pPr marL="273050" lvl="0" indent="-132715" algn="ctr" rtl="0">
              <a:spcBef>
                <a:spcPts val="600"/>
              </a:spcBef>
              <a:buNone/>
            </a:pPr>
            <a:endParaRPr sz="2400">
              <a:solidFill>
                <a:schemeClr val="lt2"/>
              </a:solidFill>
              <a:latin typeface="Merriweather"/>
              <a:ea typeface="Merriweather"/>
              <a:cs typeface="Merriweather"/>
              <a:sym typeface="Merriweather"/>
            </a:endParaRPr>
          </a:p>
          <a:p>
            <a:pPr marL="273050" lvl="0" indent="-132715" algn="ctr" rtl="0">
              <a:spcBef>
                <a:spcPts val="600"/>
              </a:spcBef>
              <a:buClr>
                <a:schemeClr val="dk1"/>
              </a:buClr>
              <a:buSzPct val="45833"/>
              <a:buFont typeface="Arial"/>
              <a:buNone/>
            </a:pPr>
            <a:r>
              <a:rPr lang="en" sz="2400">
                <a:solidFill>
                  <a:schemeClr val="lt2"/>
                </a:solidFill>
                <a:latin typeface="Merriweather"/>
                <a:ea typeface="Merriweather"/>
                <a:cs typeface="Merriweather"/>
                <a:sym typeface="Merriweather"/>
              </a:rPr>
              <a:t>Scan copies for one genre to remove them from your building library. Contact your ITC Provider. </a:t>
            </a:r>
          </a:p>
          <a:p>
            <a:pPr algn="ctr">
              <a:spcBef>
                <a:spcPts val="0"/>
              </a:spcBef>
              <a:buNone/>
            </a:pPr>
            <a:endParaRPr sz="2400">
              <a:solidFill>
                <a:schemeClr val="lt2"/>
              </a:solidFill>
              <a:latin typeface="Merriweather"/>
              <a:ea typeface="Merriweather"/>
              <a:cs typeface="Merriweather"/>
              <a:sym typeface="Merriweather"/>
            </a:endParaRPr>
          </a:p>
        </p:txBody>
      </p:sp>
      <p:pic>
        <p:nvPicPr>
          <p:cNvPr id="145" name="Shape 145"/>
          <p:cNvPicPr preferRelativeResize="0"/>
          <p:nvPr/>
        </p:nvPicPr>
        <p:blipFill>
          <a:blip r:embed="rId3">
            <a:alphaModFix/>
          </a:blip>
          <a:stretch>
            <a:fillRect/>
          </a:stretch>
        </p:blipFill>
        <p:spPr>
          <a:xfrm>
            <a:off x="708025" y="735725"/>
            <a:ext cx="7653425" cy="33710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827083" y="1184672"/>
            <a:ext cx="3859799" cy="3741299"/>
          </a:xfrm>
          <a:prstGeom prst="rect">
            <a:avLst/>
          </a:prstGeom>
        </p:spPr>
        <p:txBody>
          <a:bodyPr lIns="91425" tIns="91425" rIns="91425" bIns="91425" anchor="ctr" anchorCtr="0">
            <a:noAutofit/>
          </a:bodyPr>
          <a:lstStyle/>
          <a:p>
            <a:pPr marL="0" indent="0" rtl="0">
              <a:spcBef>
                <a:spcPts val="0"/>
              </a:spcBef>
              <a:buNone/>
            </a:pPr>
            <a:r>
              <a:rPr lang="en">
                <a:solidFill>
                  <a:schemeClr val="lt2"/>
                </a:solidFill>
                <a:latin typeface="Merriweather"/>
                <a:ea typeface="Merriweather"/>
                <a:cs typeface="Merriweather"/>
                <a:sym typeface="Merriweather"/>
              </a:rPr>
              <a:t>Your ITC Provider will run a script on the server that will magically update all of the copies moved to the DISTRICT library with the new/modified call number prefix and then they will move the copies back to your library.</a:t>
            </a:r>
          </a:p>
          <a:p>
            <a:pPr marL="0" indent="0" rtl="0">
              <a:spcBef>
                <a:spcPts val="0"/>
              </a:spcBef>
              <a:buNone/>
            </a:pPr>
            <a:endParaRPr>
              <a:solidFill>
                <a:schemeClr val="lt2"/>
              </a:solidFill>
              <a:latin typeface="Merriweather"/>
              <a:ea typeface="Merriweather"/>
              <a:cs typeface="Merriweather"/>
              <a:sym typeface="Merriweather"/>
            </a:endParaRPr>
          </a:p>
          <a:p>
            <a:pPr marL="0" indent="0" rtl="0">
              <a:spcBef>
                <a:spcPts val="0"/>
              </a:spcBef>
              <a:buNone/>
            </a:pPr>
            <a:r>
              <a:rPr lang="en">
                <a:solidFill>
                  <a:schemeClr val="lt2"/>
                </a:solidFill>
                <a:latin typeface="Merriweather"/>
                <a:ea typeface="Merriweather"/>
                <a:cs typeface="Merriweather"/>
                <a:sym typeface="Merriweather"/>
              </a:rPr>
              <a:t>They can also:</a:t>
            </a:r>
          </a:p>
          <a:p>
            <a:pPr marL="0" indent="0" rtl="0">
              <a:spcBef>
                <a:spcPts val="0"/>
              </a:spcBef>
              <a:buNone/>
            </a:pPr>
            <a:endParaRPr sz="600">
              <a:solidFill>
                <a:schemeClr val="lt2"/>
              </a:solidFill>
              <a:latin typeface="Merriweather"/>
              <a:ea typeface="Merriweather"/>
              <a:cs typeface="Merriweather"/>
              <a:sym typeface="Merriweather"/>
            </a:endParaRPr>
          </a:p>
          <a:p>
            <a:pPr marL="457200" lvl="0" indent="-317500" rtl="0">
              <a:spcBef>
                <a:spcPts val="0"/>
              </a:spcBef>
              <a:buClr>
                <a:schemeClr val="lt2"/>
              </a:buClr>
              <a:buSzPct val="100000"/>
              <a:buFont typeface="Merriweather"/>
              <a:buChar char="●"/>
            </a:pPr>
            <a:r>
              <a:rPr lang="en">
                <a:solidFill>
                  <a:schemeClr val="lt2"/>
                </a:solidFill>
                <a:latin typeface="Merriweather"/>
                <a:ea typeface="Merriweather"/>
                <a:cs typeface="Merriweather"/>
                <a:sym typeface="Merriweather"/>
              </a:rPr>
              <a:t>eMail a shelf list of the titles in the new genre.</a:t>
            </a:r>
          </a:p>
          <a:p>
            <a:pPr marL="0" lvl="0" indent="0" rtl="0">
              <a:spcBef>
                <a:spcPts val="0"/>
              </a:spcBef>
              <a:buNone/>
            </a:pPr>
            <a:endParaRPr sz="600">
              <a:solidFill>
                <a:schemeClr val="lt2"/>
              </a:solidFill>
              <a:latin typeface="Merriweather"/>
              <a:ea typeface="Merriweather"/>
              <a:cs typeface="Merriweather"/>
              <a:sym typeface="Merriweather"/>
            </a:endParaRPr>
          </a:p>
          <a:p>
            <a:pPr marL="457200" lvl="0" indent="-317500" rtl="0">
              <a:spcBef>
                <a:spcPts val="0"/>
              </a:spcBef>
              <a:buClr>
                <a:schemeClr val="lt2"/>
              </a:buClr>
              <a:buSzPct val="100000"/>
              <a:buFont typeface="Merriweather"/>
              <a:buChar char="●"/>
            </a:pPr>
            <a:r>
              <a:rPr lang="en">
                <a:solidFill>
                  <a:schemeClr val="lt2"/>
                </a:solidFill>
                <a:latin typeface="Merriweather"/>
                <a:ea typeface="Merriweather"/>
                <a:cs typeface="Merriweather"/>
                <a:sym typeface="Merriweather"/>
              </a:rPr>
              <a:t>eMail a PDF of your new spine labels for you to print and apply.</a:t>
            </a:r>
          </a:p>
          <a:p>
            <a:pPr marL="0" indent="0" rtl="0">
              <a:spcBef>
                <a:spcPts val="0"/>
              </a:spcBef>
              <a:buNone/>
            </a:pPr>
            <a:endParaRPr>
              <a:solidFill>
                <a:schemeClr val="lt2"/>
              </a:solidFill>
              <a:latin typeface="Merriweather"/>
              <a:ea typeface="Merriweather"/>
              <a:cs typeface="Merriweather"/>
              <a:sym typeface="Merriweather"/>
            </a:endParaRPr>
          </a:p>
          <a:p>
            <a:pPr marL="0" lvl="0" indent="0">
              <a:spcBef>
                <a:spcPts val="0"/>
              </a:spcBef>
              <a:buNone/>
            </a:pPr>
            <a:endParaRPr>
              <a:solidFill>
                <a:schemeClr val="lt2"/>
              </a:solidFill>
              <a:latin typeface="Merriweather"/>
              <a:ea typeface="Merriweather"/>
              <a:cs typeface="Merriweather"/>
              <a:sym typeface="Merriweather"/>
            </a:endParaRPr>
          </a:p>
        </p:txBody>
      </p:sp>
      <p:sp>
        <p:nvSpPr>
          <p:cNvPr id="151" name="Shape 151"/>
          <p:cNvSpPr txBox="1">
            <a:spLocks noGrp="1"/>
          </p:cNvSpPr>
          <p:nvPr>
            <p:ph type="title"/>
          </p:nvPr>
        </p:nvSpPr>
        <p:spPr>
          <a:xfrm>
            <a:off x="854948" y="162403"/>
            <a:ext cx="7831799" cy="857400"/>
          </a:xfrm>
          <a:prstGeom prst="rect">
            <a:avLst/>
          </a:prstGeom>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Let the magic happen!</a:t>
            </a:r>
          </a:p>
        </p:txBody>
      </p:sp>
      <p:pic>
        <p:nvPicPr>
          <p:cNvPr id="152" name="Shape 152"/>
          <p:cNvPicPr preferRelativeResize="0"/>
          <p:nvPr/>
        </p:nvPicPr>
        <p:blipFill>
          <a:blip r:embed="rId3">
            <a:alphaModFix/>
          </a:blip>
          <a:stretch>
            <a:fillRect/>
          </a:stretch>
        </p:blipFill>
        <p:spPr>
          <a:xfrm rot="-701961">
            <a:off x="1144025" y="1591250"/>
            <a:ext cx="2674200" cy="24854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85825" y="1075300"/>
            <a:ext cx="8992800" cy="1485899"/>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#4</a:t>
            </a:r>
          </a:p>
          <a:p>
            <a:pPr rtl="0">
              <a:spcBef>
                <a:spcPts val="0"/>
              </a:spcBef>
              <a:buNone/>
            </a:pPr>
            <a:r>
              <a:rPr lang="en" sz="4800">
                <a:solidFill>
                  <a:schemeClr val="lt1"/>
                </a:solidFill>
                <a:latin typeface="Merriweather"/>
                <a:ea typeface="Merriweather"/>
                <a:cs typeface="Merriweather"/>
                <a:sym typeface="Merriweather"/>
              </a:rPr>
              <a:t>USE ILS TOOLS TO </a:t>
            </a:r>
          </a:p>
          <a:p>
            <a:pPr rtl="0">
              <a:spcBef>
                <a:spcPts val="0"/>
              </a:spcBef>
              <a:buNone/>
            </a:pPr>
            <a:r>
              <a:rPr lang="en" sz="4800">
                <a:solidFill>
                  <a:schemeClr val="lt1"/>
                </a:solidFill>
                <a:latin typeface="Merriweather"/>
                <a:ea typeface="Merriweather"/>
                <a:cs typeface="Merriweather"/>
                <a:sym typeface="Merriweather"/>
              </a:rPr>
              <a:t>UPDATE YOUR COPIES</a:t>
            </a:r>
          </a:p>
          <a:p>
            <a:pPr>
              <a:spcBef>
                <a:spcPts val="0"/>
              </a:spcBef>
              <a:buNone/>
            </a:pPr>
            <a:endParaRPr sz="4800">
              <a:solidFill>
                <a:schemeClr val="lt1"/>
              </a:solidFill>
              <a:latin typeface="Merriweather"/>
              <a:ea typeface="Merriweather"/>
              <a:cs typeface="Merriweather"/>
              <a:sym typeface="Merriweather"/>
            </a:endParaRPr>
          </a:p>
        </p:txBody>
      </p:sp>
      <p:sp>
        <p:nvSpPr>
          <p:cNvPr id="158" name="Shape 158"/>
          <p:cNvSpPr txBox="1">
            <a:spLocks noGrp="1"/>
          </p:cNvSpPr>
          <p:nvPr>
            <p:ph type="subTitle" idx="1"/>
          </p:nvPr>
        </p:nvSpPr>
        <p:spPr>
          <a:xfrm>
            <a:off x="457200" y="2774852"/>
            <a:ext cx="8305799" cy="857400"/>
          </a:xfrm>
          <a:prstGeom prst="rect">
            <a:avLst/>
          </a:prstGeom>
        </p:spPr>
        <p:txBody>
          <a:bodyPr lIns="91425" tIns="91425" rIns="91425" bIns="91425" anchor="ctr" anchorCtr="0">
            <a:noAutofit/>
          </a:bodyPr>
          <a:lstStyle/>
          <a:p>
            <a:pPr lvl="0" rtl="0">
              <a:spcBef>
                <a:spcPts val="0"/>
              </a:spcBef>
              <a:buNone/>
            </a:pPr>
            <a:r>
              <a:rPr lang="en" sz="3600">
                <a:solidFill>
                  <a:schemeClr val="lt2"/>
                </a:solidFill>
                <a:latin typeface="Merriweather"/>
                <a:ea typeface="Merriweather"/>
                <a:cs typeface="Merriweather"/>
                <a:sym typeface="Merriweather"/>
              </a:rPr>
              <a:t>Follett Destiny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algn="ctr">
              <a:spcBef>
                <a:spcPts val="0"/>
              </a:spcBef>
              <a:buNone/>
            </a:pPr>
            <a:r>
              <a:rPr lang="en" sz="3000">
                <a:solidFill>
                  <a:schemeClr val="lt1"/>
                </a:solidFill>
                <a:latin typeface="Merriweather"/>
                <a:ea typeface="Merriweather"/>
                <a:cs typeface="Merriweather"/>
                <a:sym typeface="Merriweather"/>
              </a:rPr>
              <a:t>Batch Edit Titles for a Specified Genre</a:t>
            </a:r>
          </a:p>
        </p:txBody>
      </p:sp>
      <p:pic>
        <p:nvPicPr>
          <p:cNvPr id="164" name="Shape 164"/>
          <p:cNvPicPr preferRelativeResize="0"/>
          <p:nvPr/>
        </p:nvPicPr>
        <p:blipFill>
          <a:blip r:embed="rId3">
            <a:alphaModFix/>
          </a:blip>
          <a:stretch>
            <a:fillRect/>
          </a:stretch>
        </p:blipFill>
        <p:spPr>
          <a:xfrm>
            <a:off x="457199" y="1141162"/>
            <a:ext cx="8229599" cy="3010587"/>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09375" y="114300"/>
            <a:ext cx="8277299" cy="914400"/>
          </a:xfrm>
          <a:prstGeom prst="rect">
            <a:avLst/>
          </a:prstGeom>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Check Your Results</a:t>
            </a:r>
          </a:p>
        </p:txBody>
      </p:sp>
      <p:pic>
        <p:nvPicPr>
          <p:cNvPr id="170" name="Shape 170"/>
          <p:cNvPicPr preferRelativeResize="0"/>
          <p:nvPr/>
        </p:nvPicPr>
        <p:blipFill>
          <a:blip r:embed="rId3">
            <a:alphaModFix/>
          </a:blip>
          <a:stretch>
            <a:fillRect/>
          </a:stretch>
        </p:blipFill>
        <p:spPr>
          <a:xfrm>
            <a:off x="2733525" y="948525"/>
            <a:ext cx="3558149" cy="3355550"/>
          </a:xfrm>
          <a:prstGeom prst="rect">
            <a:avLst/>
          </a:prstGeom>
          <a:noFill/>
          <a:ln>
            <a:noFill/>
          </a:ln>
        </p:spPr>
      </p:pic>
      <p:sp>
        <p:nvSpPr>
          <p:cNvPr id="171" name="Shape 171"/>
          <p:cNvSpPr txBox="1"/>
          <p:nvPr/>
        </p:nvSpPr>
        <p:spPr>
          <a:xfrm>
            <a:off x="330125" y="4357750"/>
            <a:ext cx="8491199" cy="521699"/>
          </a:xfrm>
          <a:prstGeom prst="rect">
            <a:avLst/>
          </a:prstGeom>
          <a:noFill/>
          <a:ln>
            <a:noFill/>
          </a:ln>
        </p:spPr>
        <p:txBody>
          <a:bodyPr lIns="91425" tIns="91425" rIns="91425" bIns="91425" anchor="ctr" anchorCtr="0">
            <a:noAutofit/>
          </a:bodyPr>
          <a:lstStyle/>
          <a:p>
            <a:pPr algn="ctr">
              <a:spcBef>
                <a:spcPts val="0"/>
              </a:spcBef>
              <a:buNone/>
            </a:pPr>
            <a:r>
              <a:rPr lang="en" sz="2400">
                <a:solidFill>
                  <a:schemeClr val="lt2"/>
                </a:solidFill>
                <a:latin typeface="Merriweather"/>
                <a:ea typeface="Merriweather"/>
                <a:cs typeface="Merriweather"/>
                <a:sym typeface="Merriweather"/>
              </a:rPr>
              <a:t>Use the Edit Copy links to make additional changes.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2610150" y="1234699"/>
            <a:ext cx="4008950" cy="3532450"/>
          </a:xfrm>
          <a:prstGeom prst="rect">
            <a:avLst/>
          </a:prstGeom>
          <a:noFill/>
          <a:ln>
            <a:noFill/>
          </a:ln>
        </p:spPr>
      </p:pic>
      <p:sp>
        <p:nvSpPr>
          <p:cNvPr id="177" name="Shape 177"/>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Generate New Spine Labels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114300"/>
            <a:ext cx="9111599" cy="1146899"/>
          </a:xfrm>
          <a:prstGeom prst="rect">
            <a:avLst/>
          </a:prstGeom>
        </p:spPr>
        <p:txBody>
          <a:bodyPr lIns="91425" tIns="91425" rIns="91425" bIns="91425" anchor="ctr" anchorCtr="0">
            <a:noAutofit/>
          </a:bodyPr>
          <a:lstStyle/>
          <a:p>
            <a:pPr algn="ctr" rtl="0">
              <a:spcBef>
                <a:spcPts val="0"/>
              </a:spcBef>
              <a:buNone/>
            </a:pPr>
            <a:r>
              <a:rPr lang="en" sz="3600">
                <a:solidFill>
                  <a:schemeClr val="lt1"/>
                </a:solidFill>
                <a:latin typeface="Merriweather"/>
                <a:ea typeface="Merriweather"/>
                <a:cs typeface="Merriweather"/>
                <a:sym typeface="Merriweather"/>
              </a:rPr>
              <a:t>See how helpful those </a:t>
            </a:r>
          </a:p>
          <a:p>
            <a:pPr algn="ctr">
              <a:spcBef>
                <a:spcPts val="0"/>
              </a:spcBef>
              <a:buNone/>
            </a:pPr>
            <a:r>
              <a:rPr lang="en" sz="3600">
                <a:solidFill>
                  <a:schemeClr val="lt1"/>
                </a:solidFill>
                <a:latin typeface="Merriweather"/>
                <a:ea typeface="Merriweather"/>
                <a:cs typeface="Merriweather"/>
                <a:sym typeface="Merriweather"/>
              </a:rPr>
              <a:t>Copy Categories can be?</a:t>
            </a:r>
          </a:p>
        </p:txBody>
      </p:sp>
      <p:pic>
        <p:nvPicPr>
          <p:cNvPr id="183" name="Shape 183"/>
          <p:cNvPicPr preferRelativeResize="0"/>
          <p:nvPr/>
        </p:nvPicPr>
        <p:blipFill>
          <a:blip r:embed="rId3">
            <a:alphaModFix/>
          </a:blip>
          <a:stretch>
            <a:fillRect/>
          </a:stretch>
        </p:blipFill>
        <p:spPr>
          <a:xfrm>
            <a:off x="1597312" y="1511072"/>
            <a:ext cx="5949375" cy="33026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Print Your New Genre Labels</a:t>
            </a:r>
          </a:p>
        </p:txBody>
      </p:sp>
      <p:pic>
        <p:nvPicPr>
          <p:cNvPr id="189" name="Shape 189"/>
          <p:cNvPicPr preferRelativeResize="0"/>
          <p:nvPr/>
        </p:nvPicPr>
        <p:blipFill>
          <a:blip r:embed="rId3">
            <a:alphaModFix/>
          </a:blip>
          <a:stretch>
            <a:fillRect/>
          </a:stretch>
        </p:blipFill>
        <p:spPr>
          <a:xfrm>
            <a:off x="695325" y="1381700"/>
            <a:ext cx="7753350" cy="2152650"/>
          </a:xfrm>
          <a:prstGeom prst="rect">
            <a:avLst/>
          </a:prstGeom>
          <a:noFill/>
          <a:ln>
            <a:noFill/>
          </a:ln>
        </p:spPr>
      </p:pic>
      <p:sp>
        <p:nvSpPr>
          <p:cNvPr id="190" name="Shape 190"/>
          <p:cNvSpPr txBox="1"/>
          <p:nvPr/>
        </p:nvSpPr>
        <p:spPr>
          <a:xfrm>
            <a:off x="417050" y="3867100"/>
            <a:ext cx="8229600" cy="846600"/>
          </a:xfrm>
          <a:prstGeom prst="rect">
            <a:avLst/>
          </a:prstGeom>
          <a:noFill/>
          <a:ln>
            <a:noFill/>
          </a:ln>
        </p:spPr>
        <p:txBody>
          <a:bodyPr lIns="91425" tIns="91425" rIns="91425" bIns="91425" anchor="ctr" anchorCtr="0">
            <a:noAutofit/>
          </a:bodyPr>
          <a:lstStyle/>
          <a:p>
            <a:pPr algn="ctr">
              <a:spcBef>
                <a:spcPts val="0"/>
              </a:spcBef>
              <a:buNone/>
            </a:pPr>
            <a:r>
              <a:rPr lang="en" sz="2400">
                <a:solidFill>
                  <a:schemeClr val="lt2"/>
                </a:solidFill>
                <a:latin typeface="Merriweather"/>
                <a:ea typeface="Merriweather"/>
                <a:cs typeface="Merriweather"/>
                <a:sym typeface="Merriweather"/>
              </a:rPr>
              <a:t>This even works with nonfiction titles in the genre!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457200" y="587650"/>
            <a:ext cx="8305799" cy="1973400"/>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#5</a:t>
            </a:r>
          </a:p>
          <a:p>
            <a:pPr lvl="0" rtl="0">
              <a:spcBef>
                <a:spcPts val="0"/>
              </a:spcBef>
              <a:buNone/>
            </a:pPr>
            <a:r>
              <a:rPr lang="en" sz="4800">
                <a:solidFill>
                  <a:schemeClr val="lt1"/>
                </a:solidFill>
                <a:latin typeface="Merriweather"/>
                <a:ea typeface="Merriweather"/>
                <a:cs typeface="Merriweather"/>
                <a:sym typeface="Merriweather"/>
              </a:rPr>
              <a:t>MAINTAIN YOUR COLLECTION</a:t>
            </a:r>
          </a:p>
        </p:txBody>
      </p:sp>
      <p:sp>
        <p:nvSpPr>
          <p:cNvPr id="196" name="Shape 196"/>
          <p:cNvSpPr txBox="1">
            <a:spLocks noGrp="1"/>
          </p:cNvSpPr>
          <p:nvPr>
            <p:ph type="subTitle" idx="1"/>
          </p:nvPr>
        </p:nvSpPr>
        <p:spPr>
          <a:xfrm>
            <a:off x="457200" y="2774852"/>
            <a:ext cx="8305799" cy="857400"/>
          </a:xfrm>
          <a:prstGeom prst="rect">
            <a:avLst/>
          </a:prstGeom>
        </p:spPr>
        <p:txBody>
          <a:bodyPr lIns="91425" tIns="91425" rIns="91425" bIns="91425" anchor="ctr" anchorCtr="0">
            <a:noAutofit/>
          </a:bodyPr>
          <a:lstStyle/>
          <a:p>
            <a:pPr>
              <a:spcBef>
                <a:spcPts val="0"/>
              </a:spcBef>
              <a:buNone/>
            </a:pPr>
            <a:r>
              <a:rPr lang="en" sz="3600">
                <a:solidFill>
                  <a:schemeClr val="lt2"/>
                </a:solidFill>
                <a:latin typeface="Merriweather"/>
                <a:ea typeface="Merriweather"/>
                <a:cs typeface="Merriweather"/>
                <a:sym typeface="Merriweather"/>
              </a:rPr>
              <a:t>Use every tool in your arsenal to increase your chances of survival.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78025" y="114300"/>
            <a:ext cx="8631599" cy="914400"/>
          </a:xfrm>
          <a:prstGeom prst="rect">
            <a:avLst/>
          </a:prstGeom>
        </p:spPr>
        <p:txBody>
          <a:bodyPr lIns="91425" tIns="91425" rIns="91425" bIns="91425" anchor="ctr" anchorCtr="0">
            <a:noAutofit/>
          </a:bodyPr>
          <a:lstStyle/>
          <a:p>
            <a:pPr algn="ctr">
              <a:spcBef>
                <a:spcPts val="0"/>
              </a:spcBef>
              <a:buNone/>
            </a:pPr>
            <a:r>
              <a:rPr lang="en" sz="3600">
                <a:solidFill>
                  <a:schemeClr val="lt1"/>
                </a:solidFill>
                <a:latin typeface="Merriweather"/>
                <a:ea typeface="Merriweather"/>
                <a:cs typeface="Merriweather"/>
                <a:sym typeface="Merriweather"/>
              </a:rPr>
              <a:t>Symphony Users Can Modify Copies</a:t>
            </a:r>
          </a:p>
        </p:txBody>
      </p:sp>
      <p:pic>
        <p:nvPicPr>
          <p:cNvPr id="202" name="Shape 202"/>
          <p:cNvPicPr preferRelativeResize="0"/>
          <p:nvPr/>
        </p:nvPicPr>
        <p:blipFill>
          <a:blip r:embed="rId3">
            <a:alphaModFix/>
          </a:blip>
          <a:stretch>
            <a:fillRect/>
          </a:stretch>
        </p:blipFill>
        <p:spPr>
          <a:xfrm>
            <a:off x="1339212" y="1028699"/>
            <a:ext cx="6465575" cy="34814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subTitle" idx="1"/>
          </p:nvPr>
        </p:nvSpPr>
        <p:spPr>
          <a:xfrm>
            <a:off x="457200" y="2774852"/>
            <a:ext cx="8305799" cy="857400"/>
          </a:xfrm>
          <a:prstGeom prst="rect">
            <a:avLst/>
          </a:prstGeom>
        </p:spPr>
        <p:txBody>
          <a:bodyPr lIns="91425" tIns="91425" rIns="91425" bIns="91425" anchor="ctr" anchorCtr="0">
            <a:noAutofit/>
          </a:bodyPr>
          <a:lstStyle/>
          <a:p>
            <a:pPr rtl="0">
              <a:spcBef>
                <a:spcPts val="0"/>
              </a:spcBef>
              <a:buNone/>
            </a:pPr>
            <a:r>
              <a:rPr lang="en" sz="3600">
                <a:solidFill>
                  <a:schemeClr val="lt2"/>
                </a:solidFill>
                <a:latin typeface="Merriweather"/>
                <a:ea typeface="Merriweather"/>
                <a:cs typeface="Merriweather"/>
                <a:sym typeface="Merriweather"/>
              </a:rPr>
              <a:t>These strategies will save you </a:t>
            </a:r>
          </a:p>
          <a:p>
            <a:pPr lvl="0" rtl="0">
              <a:spcBef>
                <a:spcPts val="0"/>
              </a:spcBef>
              <a:buNone/>
            </a:pPr>
            <a:r>
              <a:rPr lang="en" sz="3600">
                <a:solidFill>
                  <a:schemeClr val="lt2"/>
                </a:solidFill>
                <a:latin typeface="Merriweather"/>
                <a:ea typeface="Merriweather"/>
                <a:cs typeface="Merriweather"/>
                <a:sym typeface="Merriweather"/>
              </a:rPr>
              <a:t>time and frustration.</a:t>
            </a:r>
          </a:p>
        </p:txBody>
      </p:sp>
      <p:sp>
        <p:nvSpPr>
          <p:cNvPr id="82" name="Shape 82"/>
          <p:cNvSpPr txBox="1">
            <a:spLocks noGrp="1"/>
          </p:cNvSpPr>
          <p:nvPr>
            <p:ph type="ctrTitle"/>
          </p:nvPr>
        </p:nvSpPr>
        <p:spPr>
          <a:xfrm>
            <a:off x="457200" y="475400"/>
            <a:ext cx="8305799" cy="2085899"/>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#1</a:t>
            </a:r>
          </a:p>
          <a:p>
            <a:pPr rtl="0">
              <a:spcBef>
                <a:spcPts val="0"/>
              </a:spcBef>
              <a:buNone/>
            </a:pPr>
            <a:r>
              <a:rPr lang="en" sz="4800">
                <a:solidFill>
                  <a:schemeClr val="lt1"/>
                </a:solidFill>
                <a:latin typeface="Merriweather"/>
                <a:ea typeface="Merriweather"/>
                <a:cs typeface="Merriweather"/>
                <a:sym typeface="Merriweather"/>
              </a:rPr>
              <a:t>PLAN WITH THE </a:t>
            </a:r>
          </a:p>
          <a:p>
            <a:pPr lvl="0" rtl="0">
              <a:spcBef>
                <a:spcPts val="0"/>
              </a:spcBef>
              <a:buNone/>
            </a:pPr>
            <a:r>
              <a:rPr lang="en" sz="4800">
                <a:solidFill>
                  <a:schemeClr val="lt1"/>
                </a:solidFill>
                <a:latin typeface="Merriweather"/>
                <a:ea typeface="Merriweather"/>
                <a:cs typeface="Merriweather"/>
                <a:sym typeface="Merriweather"/>
              </a:rPr>
              <a:t>END IN MIND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algn="ctr" rtl="0">
              <a:spcBef>
                <a:spcPts val="0"/>
              </a:spcBef>
              <a:buNone/>
            </a:pPr>
            <a:r>
              <a:rPr lang="en" sz="3600">
                <a:solidFill>
                  <a:schemeClr val="lt1"/>
                </a:solidFill>
                <a:latin typeface="Merriweather"/>
                <a:ea typeface="Merriweather"/>
                <a:cs typeface="Merriweather"/>
                <a:sym typeface="Merriweather"/>
              </a:rPr>
              <a:t>Destiny users can add</a:t>
            </a:r>
          </a:p>
          <a:p>
            <a:pPr lvl="0" algn="ctr" rtl="0">
              <a:spcBef>
                <a:spcPts val="0"/>
              </a:spcBef>
              <a:buNone/>
            </a:pPr>
            <a:r>
              <a:rPr lang="en" sz="3600">
                <a:solidFill>
                  <a:schemeClr val="lt1"/>
                </a:solidFill>
                <a:latin typeface="Merriweather"/>
                <a:ea typeface="Merriweather"/>
                <a:cs typeface="Merriweather"/>
                <a:sym typeface="Merriweather"/>
              </a:rPr>
              <a:t> copies to a Copy Category</a:t>
            </a:r>
          </a:p>
        </p:txBody>
      </p:sp>
      <p:pic>
        <p:nvPicPr>
          <p:cNvPr id="208" name="Shape 208"/>
          <p:cNvPicPr preferRelativeResize="0"/>
          <p:nvPr/>
        </p:nvPicPr>
        <p:blipFill>
          <a:blip r:embed="rId3">
            <a:alphaModFix/>
          </a:blip>
          <a:stretch>
            <a:fillRect/>
          </a:stretch>
        </p:blipFill>
        <p:spPr>
          <a:xfrm>
            <a:off x="1525712" y="1360074"/>
            <a:ext cx="6110974" cy="2854325"/>
          </a:xfrm>
          <a:prstGeom prst="rect">
            <a:avLst/>
          </a:prstGeom>
          <a:noFill/>
          <a:ln>
            <a:noFill/>
          </a:ln>
        </p:spPr>
      </p:pic>
      <p:sp>
        <p:nvSpPr>
          <p:cNvPr id="209" name="Shape 209"/>
          <p:cNvSpPr txBox="1"/>
          <p:nvPr/>
        </p:nvSpPr>
        <p:spPr>
          <a:xfrm>
            <a:off x="366500" y="4145125"/>
            <a:ext cx="8429399" cy="606599"/>
          </a:xfrm>
          <a:prstGeom prst="rect">
            <a:avLst/>
          </a:prstGeom>
          <a:noFill/>
          <a:ln>
            <a:noFill/>
          </a:ln>
        </p:spPr>
        <p:txBody>
          <a:bodyPr lIns="91425" tIns="91425" rIns="91425" bIns="91425" anchor="ctr" anchorCtr="0">
            <a:noAutofit/>
          </a:bodyPr>
          <a:lstStyle/>
          <a:p>
            <a:pPr algn="ctr">
              <a:spcBef>
                <a:spcPts val="0"/>
              </a:spcBef>
              <a:buNone/>
            </a:pPr>
            <a:r>
              <a:rPr lang="en" sz="2400">
                <a:solidFill>
                  <a:schemeClr val="lt2"/>
                </a:solidFill>
                <a:latin typeface="Merriweather"/>
                <a:ea typeface="Merriweather"/>
                <a:cs typeface="Merriweather"/>
                <a:sym typeface="Merriweather"/>
              </a:rPr>
              <a:t>This works great if vendor has customized your call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lvl="0" algn="ctr" rtl="0">
              <a:spcBef>
                <a:spcPts val="0"/>
              </a:spcBef>
              <a:buNone/>
            </a:pPr>
            <a:r>
              <a:rPr lang="en" sz="3000">
                <a:solidFill>
                  <a:schemeClr val="lt1"/>
                </a:solidFill>
                <a:latin typeface="Merriweather"/>
                <a:ea typeface="Merriweather"/>
                <a:cs typeface="Merriweather"/>
                <a:sym typeface="Merriweather"/>
              </a:rPr>
              <a:t>Or they can batch edit titles for new books of a single genre and print spine labels.</a:t>
            </a:r>
          </a:p>
        </p:txBody>
      </p:sp>
      <p:pic>
        <p:nvPicPr>
          <p:cNvPr id="215" name="Shape 215"/>
          <p:cNvPicPr preferRelativeResize="0"/>
          <p:nvPr/>
        </p:nvPicPr>
        <p:blipFill>
          <a:blip r:embed="rId3">
            <a:alphaModFix/>
          </a:blip>
          <a:stretch>
            <a:fillRect/>
          </a:stretch>
        </p:blipFill>
        <p:spPr>
          <a:xfrm>
            <a:off x="937112" y="1499626"/>
            <a:ext cx="7269773" cy="2659474"/>
          </a:xfrm>
          <a:prstGeom prst="rect">
            <a:avLst/>
          </a:prstGeom>
          <a:noFill/>
          <a:ln>
            <a:noFill/>
          </a:ln>
        </p:spPr>
      </p:pic>
      <p:sp>
        <p:nvSpPr>
          <p:cNvPr id="216" name="Shape 216"/>
          <p:cNvSpPr txBox="1"/>
          <p:nvPr/>
        </p:nvSpPr>
        <p:spPr>
          <a:xfrm>
            <a:off x="979725" y="4344825"/>
            <a:ext cx="7262700" cy="426000"/>
          </a:xfrm>
          <a:prstGeom prst="rect">
            <a:avLst/>
          </a:prstGeom>
          <a:noFill/>
          <a:ln>
            <a:noFill/>
          </a:ln>
        </p:spPr>
        <p:txBody>
          <a:bodyPr lIns="91425" tIns="91425" rIns="91425" bIns="91425" anchor="ctr" anchorCtr="0">
            <a:noAutofit/>
          </a:bodyPr>
          <a:lstStyle/>
          <a:p>
            <a:pPr algn="ctr">
              <a:spcBef>
                <a:spcPts val="0"/>
              </a:spcBef>
              <a:buNone/>
            </a:pPr>
            <a:r>
              <a:rPr lang="en" sz="2400">
                <a:solidFill>
                  <a:schemeClr val="lt2"/>
                </a:solidFill>
                <a:latin typeface="Merriweather"/>
                <a:ea typeface="Merriweather"/>
                <a:cs typeface="Merriweather"/>
                <a:sym typeface="Merriweather"/>
              </a:rPr>
              <a:t>Same process as before!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subTitle" idx="1"/>
          </p:nvPr>
        </p:nvSpPr>
        <p:spPr>
          <a:xfrm>
            <a:off x="457200" y="2774850"/>
            <a:ext cx="8305799" cy="2031899"/>
          </a:xfrm>
          <a:prstGeom prst="rect">
            <a:avLst/>
          </a:prstGeom>
        </p:spPr>
        <p:txBody>
          <a:bodyPr lIns="91425" tIns="91425" rIns="91425" bIns="91425" anchor="ctr" anchorCtr="0">
            <a:noAutofit/>
          </a:bodyPr>
          <a:lstStyle/>
          <a:p>
            <a:pPr lvl="0" rtl="0">
              <a:spcBef>
                <a:spcPts val="0"/>
              </a:spcBef>
              <a:buNone/>
            </a:pPr>
            <a:r>
              <a:rPr lang="en" sz="3600">
                <a:solidFill>
                  <a:schemeClr val="lt2"/>
                </a:solidFill>
                <a:latin typeface="Merriweather"/>
                <a:ea typeface="Merriweather"/>
                <a:cs typeface="Merriweather"/>
                <a:sym typeface="Merriweather"/>
              </a:rPr>
              <a:t>You’d be amazed how helpful &amp; careful middle and high school students can be if you are willing to share the work! </a:t>
            </a:r>
          </a:p>
        </p:txBody>
      </p:sp>
      <p:sp>
        <p:nvSpPr>
          <p:cNvPr id="222" name="Shape 222"/>
          <p:cNvSpPr txBox="1">
            <a:spLocks noGrp="1"/>
          </p:cNvSpPr>
          <p:nvPr>
            <p:ph type="ctrTitle"/>
          </p:nvPr>
        </p:nvSpPr>
        <p:spPr>
          <a:xfrm>
            <a:off x="457200" y="455575"/>
            <a:ext cx="8305799" cy="2105399"/>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#6</a:t>
            </a:r>
          </a:p>
          <a:p>
            <a:pPr lvl="0" rtl="0">
              <a:spcBef>
                <a:spcPts val="0"/>
              </a:spcBef>
              <a:buNone/>
            </a:pPr>
            <a:r>
              <a:rPr lang="en" sz="4800">
                <a:solidFill>
                  <a:schemeClr val="lt1"/>
                </a:solidFill>
                <a:latin typeface="Merriweather"/>
                <a:ea typeface="Merriweather"/>
                <a:cs typeface="Merriweather"/>
                <a:sym typeface="Merriweather"/>
              </a:rPr>
              <a:t>STICK WITH YOUR FRIENDS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a:blip r:embed="rId3">
            <a:alphaModFix/>
          </a:blip>
          <a:stretch>
            <a:fillRect/>
          </a:stretch>
        </p:blipFill>
        <p:spPr>
          <a:xfrm>
            <a:off x="462200" y="363975"/>
            <a:ext cx="8345800" cy="4415550"/>
          </a:xfrm>
          <a:prstGeom prst="rect">
            <a:avLst/>
          </a:prstGeom>
          <a:noFill/>
          <a:ln>
            <a:noFill/>
          </a:ln>
        </p:spPr>
      </p:pic>
      <p:pic>
        <p:nvPicPr>
          <p:cNvPr id="228" name="Shape 228"/>
          <p:cNvPicPr preferRelativeResize="0"/>
          <p:nvPr/>
        </p:nvPicPr>
        <p:blipFill>
          <a:blip r:embed="rId4">
            <a:alphaModFix/>
          </a:blip>
          <a:stretch>
            <a:fillRect/>
          </a:stretch>
        </p:blipFill>
        <p:spPr>
          <a:xfrm rot="1284030">
            <a:off x="2771414" y="1361546"/>
            <a:ext cx="2035695" cy="3058380"/>
          </a:xfrm>
          <a:prstGeom prst="rect">
            <a:avLst/>
          </a:prstGeom>
          <a:noFill/>
          <a:ln>
            <a:noFill/>
          </a:ln>
        </p:spPr>
      </p:pic>
      <p:pic>
        <p:nvPicPr>
          <p:cNvPr id="229" name="Shape 229"/>
          <p:cNvPicPr preferRelativeResize="0"/>
          <p:nvPr/>
        </p:nvPicPr>
        <p:blipFill>
          <a:blip r:embed="rId5">
            <a:alphaModFix/>
          </a:blip>
          <a:stretch>
            <a:fillRect/>
          </a:stretch>
        </p:blipFill>
        <p:spPr>
          <a:xfrm rot="-665328">
            <a:off x="5902551" y="543854"/>
            <a:ext cx="2189776" cy="328980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l="-1" r="138" b="71"/>
          <a:stretch/>
        </p:blipFill>
        <p:spPr>
          <a:xfrm>
            <a:off x="239651" y="249514"/>
            <a:ext cx="8664203" cy="4648067"/>
          </a:xfrm>
          <a:prstGeom prst="rect">
            <a:avLst/>
          </a:prstGeom>
          <a:noFill/>
          <a:ln>
            <a:noFill/>
          </a:ln>
        </p:spPr>
      </p:pic>
      <p:pic>
        <p:nvPicPr>
          <p:cNvPr id="235" name="Shape 235"/>
          <p:cNvPicPr preferRelativeResize="0"/>
          <p:nvPr/>
        </p:nvPicPr>
        <p:blipFill rotWithShape="1">
          <a:blip r:embed="rId4">
            <a:alphaModFix/>
          </a:blip>
          <a:srcRect/>
          <a:stretch/>
        </p:blipFill>
        <p:spPr>
          <a:xfrm>
            <a:off x="6706288" y="4025858"/>
            <a:ext cx="2197566" cy="871722"/>
          </a:xfrm>
          <a:prstGeom prst="rect">
            <a:avLst/>
          </a:prstGeom>
          <a:noFill/>
          <a:ln>
            <a:noFill/>
          </a:ln>
        </p:spPr>
      </p:pic>
      <p:sp>
        <p:nvSpPr>
          <p:cNvPr id="236" name="Shape 236"/>
          <p:cNvSpPr/>
          <p:nvPr/>
        </p:nvSpPr>
        <p:spPr>
          <a:xfrm>
            <a:off x="572654" y="3513973"/>
            <a:ext cx="8109527" cy="117724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b="1" i="0" u="none" strike="noStrike" cap="none" baseline="0">
                <a:solidFill>
                  <a:schemeClr val="lt1"/>
                </a:solidFill>
                <a:latin typeface="Merriweather"/>
                <a:ea typeface="Merriweather"/>
                <a:cs typeface="Merriweather"/>
                <a:sym typeface="Merriweather"/>
              </a:rPr>
              <a:t>If you</a:t>
            </a:r>
            <a:r>
              <a:rPr lang="en" sz="2400" b="1">
                <a:solidFill>
                  <a:schemeClr val="lt1"/>
                </a:solidFill>
                <a:latin typeface="Merriweather"/>
                <a:ea typeface="Merriweather"/>
                <a:cs typeface="Merriweather"/>
                <a:sym typeface="Merriweather"/>
              </a:rPr>
              <a:t> can survive </a:t>
            </a:r>
            <a:r>
              <a:rPr lang="en" sz="2400" b="1" i="0" u="none" strike="noStrike" cap="none" baseline="0">
                <a:solidFill>
                  <a:schemeClr val="lt1"/>
                </a:solidFill>
                <a:latin typeface="Merriweather"/>
                <a:ea typeface="Merriweather"/>
                <a:cs typeface="Merriweather"/>
                <a:sym typeface="Merriweather"/>
              </a:rPr>
              <a:t>genrefication, </a:t>
            </a:r>
          </a:p>
          <a:p>
            <a:pPr marL="0" marR="0" lvl="0" indent="0" algn="ctr" rtl="0">
              <a:spcBef>
                <a:spcPts val="0"/>
              </a:spcBef>
              <a:spcAft>
                <a:spcPts val="0"/>
              </a:spcAft>
              <a:buSzPct val="25000"/>
              <a:buNone/>
            </a:pPr>
            <a:r>
              <a:rPr lang="en" sz="2400" b="1" i="0" u="none" strike="noStrike" cap="none" baseline="0">
                <a:solidFill>
                  <a:schemeClr val="lt1"/>
                </a:solidFill>
                <a:latin typeface="Merriweather"/>
                <a:ea typeface="Merriweather"/>
                <a:cs typeface="Merriweather"/>
                <a:sym typeface="Merriweather"/>
              </a:rPr>
              <a:t>then you</a:t>
            </a:r>
            <a:r>
              <a:rPr lang="en" sz="2400" b="1">
                <a:solidFill>
                  <a:schemeClr val="lt1"/>
                </a:solidFill>
                <a:latin typeface="Merriweather"/>
                <a:ea typeface="Merriweather"/>
                <a:cs typeface="Merriweather"/>
                <a:sym typeface="Merriweather"/>
              </a:rPr>
              <a:t> a</a:t>
            </a:r>
            <a:r>
              <a:rPr lang="en" sz="2400" b="1" i="0" u="none" strike="noStrike" cap="none" baseline="0">
                <a:solidFill>
                  <a:schemeClr val="lt1"/>
                </a:solidFill>
                <a:latin typeface="Merriweather"/>
                <a:ea typeface="Merriweather"/>
                <a:cs typeface="Merriweather"/>
                <a:sym typeface="Merriweather"/>
              </a:rPr>
              <a:t>re ready for any emergency…</a:t>
            </a:r>
          </a:p>
          <a:p>
            <a:pPr marL="0" marR="0" lvl="0" indent="0" algn="ctr" rtl="0">
              <a:spcBef>
                <a:spcPts val="0"/>
              </a:spcBef>
              <a:spcAft>
                <a:spcPts val="0"/>
              </a:spcAft>
              <a:buSzPct val="25000"/>
              <a:buNone/>
            </a:pPr>
            <a:r>
              <a:rPr lang="en" sz="2400" b="1">
                <a:solidFill>
                  <a:schemeClr val="lt1"/>
                </a:solidFill>
                <a:latin typeface="Merriweather"/>
                <a:ea typeface="Merriweather"/>
                <a:cs typeface="Merriweather"/>
                <a:sym typeface="Merriweather"/>
              </a:rPr>
              <a:t>E</a:t>
            </a:r>
            <a:r>
              <a:rPr lang="en" sz="2400" b="1" i="0" u="none" strike="noStrike" cap="none" baseline="0">
                <a:solidFill>
                  <a:schemeClr val="lt1"/>
                </a:solidFill>
                <a:latin typeface="Merriweather"/>
                <a:ea typeface="Merriweather"/>
                <a:cs typeface="Merriweather"/>
                <a:sym typeface="Merriweather"/>
              </a:rPr>
              <a:t>ven a zombie apocalypse!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1339500"/>
            <a:ext cx="4190999" cy="3619799"/>
          </a:xfrm>
          <a:prstGeom prst="rect">
            <a:avLst/>
          </a:prstGeom>
        </p:spPr>
        <p:txBody>
          <a:bodyPr lIns="91425" tIns="91425" rIns="91425" bIns="91425" anchor="t" anchorCtr="0">
            <a:noAutofit/>
          </a:bodyPr>
          <a:lstStyle/>
          <a:p>
            <a:pPr marL="0" indent="0" rtl="0">
              <a:spcBef>
                <a:spcPts val="0"/>
              </a:spcBef>
              <a:buNone/>
            </a:pPr>
            <a:endParaRPr sz="2400">
              <a:solidFill>
                <a:schemeClr val="accent2"/>
              </a:solidFill>
              <a:latin typeface="Merriweather"/>
              <a:ea typeface="Merriweather"/>
              <a:cs typeface="Merriweather"/>
              <a:sym typeface="Merriweather"/>
            </a:endParaRPr>
          </a:p>
          <a:p>
            <a:pPr marL="0" indent="0" rtl="0">
              <a:spcBef>
                <a:spcPts val="0"/>
              </a:spcBef>
              <a:buNone/>
            </a:pPr>
            <a:endParaRPr sz="2400">
              <a:solidFill>
                <a:schemeClr val="accent2"/>
              </a:solidFill>
              <a:latin typeface="Merriweather"/>
              <a:ea typeface="Merriweather"/>
              <a:cs typeface="Merriweather"/>
              <a:sym typeface="Merriweather"/>
            </a:endParaRPr>
          </a:p>
          <a:p>
            <a:pPr marL="0" indent="0" rtl="0">
              <a:spcBef>
                <a:spcPts val="0"/>
              </a:spcBef>
              <a:buNone/>
            </a:pPr>
            <a:endParaRPr sz="2400">
              <a:solidFill>
                <a:schemeClr val="accent2"/>
              </a:solidFill>
              <a:latin typeface="Merriweather"/>
              <a:ea typeface="Merriweather"/>
              <a:cs typeface="Merriweather"/>
              <a:sym typeface="Merriweather"/>
            </a:endParaRPr>
          </a:p>
          <a:p>
            <a:pPr marL="0" indent="0" rtl="0">
              <a:spcBef>
                <a:spcPts val="0"/>
              </a:spcBef>
              <a:buNone/>
            </a:pPr>
            <a:endParaRPr sz="1200">
              <a:solidFill>
                <a:schemeClr val="lt2"/>
              </a:solidFill>
              <a:latin typeface="Merriweather"/>
              <a:ea typeface="Merriweather"/>
              <a:cs typeface="Merriweather"/>
              <a:sym typeface="Merriweather"/>
            </a:endParaRPr>
          </a:p>
          <a:p>
            <a:pPr marL="0" lvl="0" indent="0">
              <a:spcBef>
                <a:spcPts val="0"/>
              </a:spcBef>
              <a:buNone/>
            </a:pPr>
            <a:r>
              <a:rPr lang="en" sz="2400">
                <a:solidFill>
                  <a:schemeClr val="lt2"/>
                </a:solidFill>
                <a:latin typeface="Merriweather"/>
                <a:ea typeface="Merriweather"/>
                <a:cs typeface="Merriweather"/>
                <a:sym typeface="Merriweather"/>
              </a:rPr>
              <a:t>If you </a:t>
            </a:r>
            <a:r>
              <a:rPr lang="en" sz="2400" b="1">
                <a:solidFill>
                  <a:schemeClr val="lt2"/>
                </a:solidFill>
                <a:latin typeface="Merriweather"/>
                <a:ea typeface="Merriweather"/>
                <a:cs typeface="Merriweather"/>
                <a:sym typeface="Merriweather"/>
              </a:rPr>
              <a:t>aren’t</a:t>
            </a:r>
            <a:r>
              <a:rPr lang="en" sz="2400">
                <a:solidFill>
                  <a:schemeClr val="lt2"/>
                </a:solidFill>
                <a:latin typeface="Merriweather"/>
                <a:ea typeface="Merriweather"/>
                <a:cs typeface="Merriweather"/>
                <a:sym typeface="Merriweather"/>
              </a:rPr>
              <a:t> changing spine labels, apply genre stickers or translucent colored labels as you sort!</a:t>
            </a:r>
          </a:p>
        </p:txBody>
      </p:sp>
      <p:sp>
        <p:nvSpPr>
          <p:cNvPr id="88" name="Shape 88"/>
          <p:cNvSpPr txBox="1">
            <a:spLocks noGrp="1"/>
          </p:cNvSpPr>
          <p:nvPr>
            <p:ph type="title"/>
          </p:nvPr>
        </p:nvSpPr>
        <p:spPr>
          <a:xfrm>
            <a:off x="457200" y="114300"/>
            <a:ext cx="8229600" cy="1225199"/>
          </a:xfrm>
          <a:prstGeom prst="rect">
            <a:avLst/>
          </a:prstGeom>
        </p:spPr>
        <p:txBody>
          <a:bodyPr lIns="91425" tIns="91425" rIns="91425" bIns="91425" anchor="ctr" anchorCtr="0">
            <a:noAutofit/>
          </a:bodyPr>
          <a:lstStyle/>
          <a:p>
            <a:pPr algn="ctr" rtl="0">
              <a:spcBef>
                <a:spcPts val="0"/>
              </a:spcBef>
              <a:buNone/>
            </a:pPr>
            <a:r>
              <a:rPr lang="en" sz="3600">
                <a:solidFill>
                  <a:schemeClr val="lt1"/>
                </a:solidFill>
                <a:latin typeface="Merriweather"/>
                <a:ea typeface="Merriweather"/>
                <a:cs typeface="Merriweather"/>
                <a:sym typeface="Merriweather"/>
              </a:rPr>
              <a:t>DON’T TOUCH A BOOK MORE </a:t>
            </a:r>
          </a:p>
          <a:p>
            <a:pPr lvl="0" algn="ctr" rtl="0">
              <a:spcBef>
                <a:spcPts val="0"/>
              </a:spcBef>
              <a:buClr>
                <a:srgbClr val="000000"/>
              </a:buClr>
              <a:buSzPct val="30555"/>
              <a:buFont typeface="Arial"/>
              <a:buNone/>
            </a:pPr>
            <a:r>
              <a:rPr lang="en" sz="3600">
                <a:solidFill>
                  <a:schemeClr val="lt1"/>
                </a:solidFill>
                <a:latin typeface="Merriweather"/>
                <a:ea typeface="Merriweather"/>
                <a:cs typeface="Merriweather"/>
                <a:sym typeface="Merriweather"/>
              </a:rPr>
              <a:t>OFTEN THAN NECESSARY</a:t>
            </a:r>
          </a:p>
        </p:txBody>
      </p:sp>
      <p:sp>
        <p:nvSpPr>
          <p:cNvPr id="89" name="Shape 89"/>
          <p:cNvSpPr txBox="1">
            <a:spLocks noGrp="1"/>
          </p:cNvSpPr>
          <p:nvPr>
            <p:ph type="body" idx="2"/>
          </p:nvPr>
        </p:nvSpPr>
        <p:spPr>
          <a:xfrm>
            <a:off x="4648200" y="1143000"/>
            <a:ext cx="4059899" cy="3816299"/>
          </a:xfrm>
          <a:prstGeom prst="rect">
            <a:avLst/>
          </a:prstGeom>
        </p:spPr>
        <p:txBody>
          <a:bodyPr lIns="91425" tIns="91425" rIns="91425" bIns="91425" anchor="b" anchorCtr="0">
            <a:noAutofit/>
          </a:bodyPr>
          <a:lstStyle/>
          <a:p>
            <a:pPr marL="0" lvl="0" indent="0">
              <a:spcBef>
                <a:spcPts val="0"/>
              </a:spcBef>
              <a:buNone/>
            </a:pPr>
            <a:r>
              <a:rPr lang="en" sz="2400">
                <a:solidFill>
                  <a:schemeClr val="lt2"/>
                </a:solidFill>
                <a:latin typeface="Merriweather"/>
                <a:ea typeface="Merriweather"/>
                <a:cs typeface="Merriweather"/>
                <a:sym typeface="Merriweather"/>
              </a:rPr>
              <a:t>If you </a:t>
            </a:r>
            <a:r>
              <a:rPr lang="en" sz="2400" b="1">
                <a:solidFill>
                  <a:schemeClr val="lt2"/>
                </a:solidFill>
                <a:latin typeface="Merriweather"/>
                <a:ea typeface="Merriweather"/>
                <a:cs typeface="Merriweather"/>
                <a:sym typeface="Merriweather"/>
              </a:rPr>
              <a:t>are</a:t>
            </a:r>
            <a:r>
              <a:rPr lang="en" sz="2400">
                <a:solidFill>
                  <a:schemeClr val="lt2"/>
                </a:solidFill>
                <a:latin typeface="Merriweather"/>
                <a:ea typeface="Merriweather"/>
                <a:cs typeface="Merriweather"/>
                <a:sym typeface="Merriweather"/>
              </a:rPr>
              <a:t> changing spine labels, consider counting this as inventory.  Left- over labels and unedited call #s = missing books.  </a:t>
            </a:r>
          </a:p>
        </p:txBody>
      </p:sp>
      <p:pic>
        <p:nvPicPr>
          <p:cNvPr id="90" name="Shape 90"/>
          <p:cNvPicPr preferRelativeResize="0"/>
          <p:nvPr/>
        </p:nvPicPr>
        <p:blipFill>
          <a:blip r:embed="rId3">
            <a:alphaModFix/>
          </a:blip>
          <a:stretch>
            <a:fillRect/>
          </a:stretch>
        </p:blipFill>
        <p:spPr>
          <a:xfrm>
            <a:off x="1953750" y="1491212"/>
            <a:ext cx="1066800" cy="1476375"/>
          </a:xfrm>
          <a:prstGeom prst="rect">
            <a:avLst/>
          </a:prstGeom>
          <a:noFill/>
          <a:ln>
            <a:noFill/>
          </a:ln>
        </p:spPr>
      </p:pic>
      <p:pic>
        <p:nvPicPr>
          <p:cNvPr id="91" name="Shape 91"/>
          <p:cNvPicPr preferRelativeResize="0"/>
          <p:nvPr/>
        </p:nvPicPr>
        <p:blipFill>
          <a:blip r:embed="rId4">
            <a:alphaModFix/>
          </a:blip>
          <a:stretch>
            <a:fillRect/>
          </a:stretch>
        </p:blipFill>
        <p:spPr>
          <a:xfrm>
            <a:off x="6002454" y="1491225"/>
            <a:ext cx="1351383" cy="14763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114300"/>
            <a:ext cx="8229600" cy="914400"/>
          </a:xfrm>
          <a:prstGeom prst="rect">
            <a:avLst/>
          </a:prstGeom>
        </p:spPr>
        <p:txBody>
          <a:bodyPr lIns="91425" tIns="91425" rIns="91425" bIns="91425" anchor="ctr" anchorCtr="0">
            <a:noAutofit/>
          </a:bodyPr>
          <a:lstStyle/>
          <a:p>
            <a:pPr algn="ctr" rtl="0">
              <a:spcBef>
                <a:spcPts val="0"/>
              </a:spcBef>
              <a:buNone/>
            </a:pPr>
            <a:r>
              <a:rPr lang="en" sz="3600">
                <a:solidFill>
                  <a:schemeClr val="lt1"/>
                </a:solidFill>
                <a:latin typeface="Merriweather"/>
                <a:ea typeface="Merriweather"/>
                <a:cs typeface="Merriweather"/>
                <a:sym typeface="Merriweather"/>
              </a:rPr>
              <a:t>Work With Vendors to Get </a:t>
            </a:r>
          </a:p>
          <a:p>
            <a:pPr algn="ctr">
              <a:spcBef>
                <a:spcPts val="0"/>
              </a:spcBef>
              <a:buNone/>
            </a:pPr>
            <a:r>
              <a:rPr lang="en" sz="3600">
                <a:solidFill>
                  <a:schemeClr val="lt1"/>
                </a:solidFill>
                <a:latin typeface="Merriweather"/>
                <a:ea typeface="Merriweather"/>
                <a:cs typeface="Merriweather"/>
                <a:sym typeface="Merriweather"/>
              </a:rPr>
              <a:t>What You Need</a:t>
            </a:r>
          </a:p>
        </p:txBody>
      </p:sp>
      <p:sp>
        <p:nvSpPr>
          <p:cNvPr id="97" name="Shape 97"/>
          <p:cNvSpPr txBox="1"/>
          <p:nvPr/>
        </p:nvSpPr>
        <p:spPr>
          <a:xfrm>
            <a:off x="265400" y="3892375"/>
            <a:ext cx="8555700" cy="914400"/>
          </a:xfrm>
          <a:prstGeom prst="rect">
            <a:avLst/>
          </a:prstGeom>
          <a:noFill/>
          <a:ln>
            <a:noFill/>
          </a:ln>
        </p:spPr>
        <p:txBody>
          <a:bodyPr lIns="91425" tIns="91425" rIns="91425" bIns="91425" anchor="ctr" anchorCtr="0">
            <a:noAutofit/>
          </a:bodyPr>
          <a:lstStyle/>
          <a:p>
            <a:pPr algn="ctr" rtl="0">
              <a:spcBef>
                <a:spcPts val="0"/>
              </a:spcBef>
              <a:buNone/>
            </a:pPr>
            <a:r>
              <a:rPr lang="en" sz="2400">
                <a:solidFill>
                  <a:schemeClr val="lt2"/>
                </a:solidFill>
                <a:latin typeface="Merriweather"/>
                <a:ea typeface="Merriweather"/>
                <a:cs typeface="Merriweather"/>
                <a:sym typeface="Merriweather"/>
              </a:rPr>
              <a:t>Customized cataloging for MARC records, call numbers, spine labels &amp; genre labels is often possible.</a:t>
            </a:r>
          </a:p>
        </p:txBody>
      </p:sp>
      <p:pic>
        <p:nvPicPr>
          <p:cNvPr id="98" name="Shape 98"/>
          <p:cNvPicPr preferRelativeResize="0"/>
          <p:nvPr/>
        </p:nvPicPr>
        <p:blipFill>
          <a:blip r:embed="rId3">
            <a:alphaModFix/>
          </a:blip>
          <a:stretch>
            <a:fillRect/>
          </a:stretch>
        </p:blipFill>
        <p:spPr>
          <a:xfrm>
            <a:off x="720025" y="1356262"/>
            <a:ext cx="1562100" cy="1571625"/>
          </a:xfrm>
          <a:prstGeom prst="rect">
            <a:avLst/>
          </a:prstGeom>
          <a:noFill/>
          <a:ln>
            <a:noFill/>
          </a:ln>
        </p:spPr>
      </p:pic>
      <p:pic>
        <p:nvPicPr>
          <p:cNvPr id="99" name="Shape 99"/>
          <p:cNvPicPr preferRelativeResize="0"/>
          <p:nvPr/>
        </p:nvPicPr>
        <p:blipFill>
          <a:blip r:embed="rId4">
            <a:alphaModFix/>
          </a:blip>
          <a:stretch>
            <a:fillRect/>
          </a:stretch>
        </p:blipFill>
        <p:spPr>
          <a:xfrm>
            <a:off x="2282125" y="2633987"/>
            <a:ext cx="2000250" cy="1038225"/>
          </a:xfrm>
          <a:prstGeom prst="rect">
            <a:avLst/>
          </a:prstGeom>
          <a:noFill/>
          <a:ln>
            <a:noFill/>
          </a:ln>
        </p:spPr>
      </p:pic>
      <p:pic>
        <p:nvPicPr>
          <p:cNvPr id="100" name="Shape 100"/>
          <p:cNvPicPr preferRelativeResize="0"/>
          <p:nvPr/>
        </p:nvPicPr>
        <p:blipFill>
          <a:blip r:embed="rId5">
            <a:alphaModFix/>
          </a:blip>
          <a:stretch>
            <a:fillRect/>
          </a:stretch>
        </p:blipFill>
        <p:spPr>
          <a:xfrm>
            <a:off x="5722862" y="2329187"/>
            <a:ext cx="2428875" cy="1343025"/>
          </a:xfrm>
          <a:prstGeom prst="rect">
            <a:avLst/>
          </a:prstGeom>
          <a:noFill/>
          <a:ln>
            <a:noFill/>
          </a:ln>
        </p:spPr>
      </p:pic>
      <p:pic>
        <p:nvPicPr>
          <p:cNvPr id="101" name="Shape 101"/>
          <p:cNvPicPr preferRelativeResize="0"/>
          <p:nvPr/>
        </p:nvPicPr>
        <p:blipFill>
          <a:blip r:embed="rId6">
            <a:alphaModFix/>
          </a:blip>
          <a:stretch>
            <a:fillRect/>
          </a:stretch>
        </p:blipFill>
        <p:spPr>
          <a:xfrm>
            <a:off x="3630746" y="1344898"/>
            <a:ext cx="2428875" cy="97291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subTitle" idx="1"/>
          </p:nvPr>
        </p:nvSpPr>
        <p:spPr>
          <a:xfrm>
            <a:off x="457200" y="2774852"/>
            <a:ext cx="8305799" cy="857400"/>
          </a:xfrm>
          <a:prstGeom prst="rect">
            <a:avLst/>
          </a:prstGeom>
        </p:spPr>
        <p:txBody>
          <a:bodyPr lIns="91425" tIns="91425" rIns="91425" bIns="91425" anchor="ctr" anchorCtr="0">
            <a:noAutofit/>
          </a:bodyPr>
          <a:lstStyle/>
          <a:p>
            <a:pPr lvl="0" rtl="0">
              <a:spcBef>
                <a:spcPts val="0"/>
              </a:spcBef>
              <a:buNone/>
            </a:pPr>
            <a:r>
              <a:rPr lang="en" sz="3000">
                <a:solidFill>
                  <a:schemeClr val="lt2"/>
                </a:solidFill>
                <a:latin typeface="Merriweather"/>
                <a:ea typeface="Merriweather"/>
                <a:cs typeface="Merriweather"/>
                <a:sym typeface="Merriweather"/>
              </a:rPr>
              <a:t>Students must know where to find a book in its new genrefied location.</a:t>
            </a:r>
          </a:p>
        </p:txBody>
      </p:sp>
      <p:sp>
        <p:nvSpPr>
          <p:cNvPr id="107" name="Shape 107"/>
          <p:cNvSpPr txBox="1">
            <a:spLocks noGrp="1"/>
          </p:cNvSpPr>
          <p:nvPr>
            <p:ph type="ctrTitle"/>
          </p:nvPr>
        </p:nvSpPr>
        <p:spPr>
          <a:xfrm>
            <a:off x="457200" y="1075299"/>
            <a:ext cx="8305799" cy="1485899"/>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#2</a:t>
            </a:r>
          </a:p>
          <a:p>
            <a:pPr lvl="0" rtl="0">
              <a:spcBef>
                <a:spcPts val="0"/>
              </a:spcBef>
              <a:buNone/>
            </a:pPr>
            <a:r>
              <a:rPr lang="en" sz="4800">
                <a:solidFill>
                  <a:schemeClr val="lt1"/>
                </a:solidFill>
                <a:latin typeface="Merriweather"/>
                <a:ea typeface="Merriweather"/>
                <a:cs typeface="Merriweather"/>
                <a:sym typeface="Merriweather"/>
              </a:rPr>
              <a:t>LEAVE SIGNPOSTS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85198" y="1184672"/>
            <a:ext cx="3859799" cy="3741299"/>
          </a:xfrm>
          <a:prstGeom prst="rect">
            <a:avLst/>
          </a:prstGeom>
        </p:spPr>
        <p:txBody>
          <a:bodyPr lIns="91425" tIns="91425" rIns="91425" bIns="91425" anchor="t" anchorCtr="0">
            <a:noAutofit/>
          </a:bodyPr>
          <a:lstStyle/>
          <a:p>
            <a:pPr marL="0" indent="0" algn="ctr" rtl="0">
              <a:spcBef>
                <a:spcPts val="0"/>
              </a:spcBef>
              <a:buNone/>
            </a:pPr>
            <a:r>
              <a:rPr lang="en" b="1">
                <a:solidFill>
                  <a:schemeClr val="lt2"/>
                </a:solidFill>
                <a:latin typeface="Merriweather"/>
                <a:ea typeface="Merriweather"/>
                <a:cs typeface="Merriweather"/>
                <a:sym typeface="Merriweather"/>
              </a:rPr>
              <a:t>#1  ADD A GENRE PREFIX TO THE </a:t>
            </a:r>
          </a:p>
          <a:p>
            <a:pPr marL="0" indent="0" algn="ctr" rtl="0">
              <a:spcBef>
                <a:spcPts val="0"/>
              </a:spcBef>
              <a:buNone/>
            </a:pPr>
            <a:r>
              <a:rPr lang="en" b="1">
                <a:solidFill>
                  <a:schemeClr val="lt2"/>
                </a:solidFill>
                <a:latin typeface="Merriweather"/>
                <a:ea typeface="Merriweather"/>
                <a:cs typeface="Merriweather"/>
                <a:sym typeface="Merriweather"/>
              </a:rPr>
              <a:t>CURRENT CALL NUMBER</a:t>
            </a:r>
            <a:r>
              <a:rPr lang="en">
                <a:solidFill>
                  <a:schemeClr val="lt2"/>
                </a:solidFill>
                <a:latin typeface="Merriweather"/>
                <a:ea typeface="Merriweather"/>
                <a:cs typeface="Merriweather"/>
                <a:sym typeface="Merriweather"/>
              </a:rPr>
              <a:t> </a:t>
            </a: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algn="l" rtl="0">
              <a:spcBef>
                <a:spcPts val="0"/>
              </a:spcBef>
              <a:buNone/>
            </a:pPr>
            <a:endParaRPr>
              <a:solidFill>
                <a:schemeClr val="lt2"/>
              </a:solidFill>
              <a:latin typeface="Merriweather"/>
              <a:ea typeface="Merriweather"/>
              <a:cs typeface="Merriweather"/>
              <a:sym typeface="Merriweather"/>
            </a:endParaRPr>
          </a:p>
          <a:p>
            <a:pPr marL="0" indent="0" algn="l"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r>
              <a:rPr lang="en" b="1">
                <a:solidFill>
                  <a:schemeClr val="lt2"/>
                </a:solidFill>
                <a:latin typeface="Merriweather"/>
                <a:ea typeface="Merriweather"/>
                <a:cs typeface="Merriweather"/>
                <a:sym typeface="Merriweather"/>
              </a:rPr>
              <a:t>#2  CHANGE THE CALL NUMBER PREFIX TO REFLECT THE NEW GENRE</a:t>
            </a: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rtl="0">
              <a:spcBef>
                <a:spcPts val="0"/>
              </a:spcBef>
              <a:buNone/>
            </a:pPr>
            <a:endParaRPr sz="600">
              <a:solidFill>
                <a:schemeClr val="lt2"/>
              </a:solidFill>
              <a:latin typeface="Merriweather"/>
              <a:ea typeface="Merriweather"/>
              <a:cs typeface="Merriweather"/>
              <a:sym typeface="Merriweather"/>
            </a:endParaRPr>
          </a:p>
          <a:p>
            <a:pPr marL="0" indent="0" rtl="0">
              <a:spcBef>
                <a:spcPts val="0"/>
              </a:spcBef>
              <a:buNone/>
            </a:pPr>
            <a:endParaRPr>
              <a:solidFill>
                <a:schemeClr val="lt2"/>
              </a:solidFill>
              <a:latin typeface="Merriweather"/>
              <a:ea typeface="Merriweather"/>
              <a:cs typeface="Merriweather"/>
              <a:sym typeface="Merriweather"/>
            </a:endParaRPr>
          </a:p>
          <a:p>
            <a:pPr marL="0" lvl="0" indent="0"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a:spcBef>
                <a:spcPts val="0"/>
              </a:spcBef>
              <a:buNone/>
            </a:pPr>
            <a:endParaRPr>
              <a:solidFill>
                <a:schemeClr val="lt2"/>
              </a:solidFill>
              <a:latin typeface="Merriweather"/>
              <a:ea typeface="Merriweather"/>
              <a:cs typeface="Merriweather"/>
              <a:sym typeface="Merriweather"/>
            </a:endParaRPr>
          </a:p>
        </p:txBody>
      </p:sp>
      <p:sp>
        <p:nvSpPr>
          <p:cNvPr id="113" name="Shape 113"/>
          <p:cNvSpPr txBox="1">
            <a:spLocks noGrp="1"/>
          </p:cNvSpPr>
          <p:nvPr>
            <p:ph type="body" idx="2"/>
          </p:nvPr>
        </p:nvSpPr>
        <p:spPr>
          <a:xfrm>
            <a:off x="4827083" y="1184672"/>
            <a:ext cx="3859799" cy="3741299"/>
          </a:xfrm>
          <a:prstGeom prst="rect">
            <a:avLst/>
          </a:prstGeom>
        </p:spPr>
        <p:txBody>
          <a:bodyPr lIns="91425" tIns="91425" rIns="91425" bIns="91425" anchor="t" anchorCtr="0">
            <a:noAutofit/>
          </a:bodyPr>
          <a:lstStyle/>
          <a:p>
            <a:pPr marL="0" indent="0" algn="ctr" rtl="0">
              <a:spcBef>
                <a:spcPts val="0"/>
              </a:spcBef>
              <a:buNone/>
            </a:pPr>
            <a:r>
              <a:rPr lang="en" b="1">
                <a:solidFill>
                  <a:schemeClr val="lt2"/>
                </a:solidFill>
                <a:latin typeface="Merriweather"/>
                <a:ea typeface="Merriweather"/>
                <a:cs typeface="Merriweather"/>
                <a:sym typeface="Merriweather"/>
              </a:rPr>
              <a:t>#3  ADD THE GENRE TO THE CALL NUMBER TO INDICATE LOCATION</a:t>
            </a: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indent="0" algn="ctr" rtl="0">
              <a:spcBef>
                <a:spcPts val="0"/>
              </a:spcBef>
              <a:buNone/>
            </a:pPr>
            <a:endParaRPr>
              <a:solidFill>
                <a:schemeClr val="lt2"/>
              </a:solidFill>
              <a:latin typeface="Merriweather"/>
              <a:ea typeface="Merriweather"/>
              <a:cs typeface="Merriweather"/>
              <a:sym typeface="Merriweather"/>
            </a:endParaRPr>
          </a:p>
          <a:p>
            <a:pPr marL="0" lvl="0" indent="0" rtl="0">
              <a:spcBef>
                <a:spcPts val="0"/>
              </a:spcBef>
              <a:buNone/>
            </a:pPr>
            <a:endParaRPr>
              <a:solidFill>
                <a:schemeClr val="lt2"/>
              </a:solidFill>
              <a:latin typeface="Merriweather"/>
              <a:ea typeface="Merriweather"/>
              <a:cs typeface="Merriweather"/>
              <a:sym typeface="Merriweather"/>
            </a:endParaRPr>
          </a:p>
          <a:p>
            <a:pPr marL="457200" lvl="0" indent="-317500" rtl="0">
              <a:spcBef>
                <a:spcPts val="0"/>
              </a:spcBef>
              <a:buClr>
                <a:schemeClr val="lt2"/>
              </a:buClr>
              <a:buSzPct val="100000"/>
              <a:buFont typeface="Merriweather"/>
              <a:buChar char="●"/>
            </a:pPr>
            <a:r>
              <a:rPr lang="en" b="1">
                <a:solidFill>
                  <a:schemeClr val="lt2"/>
                </a:solidFill>
                <a:latin typeface="Merriweather"/>
                <a:ea typeface="Merriweather"/>
                <a:cs typeface="Merriweather"/>
                <a:sym typeface="Merriweather"/>
              </a:rPr>
              <a:t>PROS</a:t>
            </a:r>
          </a:p>
          <a:p>
            <a:pPr marL="914400" lvl="1" indent="-317500" rtl="0">
              <a:spcBef>
                <a:spcPts val="0"/>
              </a:spcBef>
              <a:buClr>
                <a:schemeClr val="lt2"/>
              </a:buClr>
              <a:buSzPct val="100000"/>
              <a:buFont typeface="Merriweather"/>
              <a:buChar char="●"/>
            </a:pPr>
            <a:r>
              <a:rPr lang="en">
                <a:solidFill>
                  <a:schemeClr val="lt2"/>
                </a:solidFill>
                <a:latin typeface="Merriweather"/>
                <a:ea typeface="Merriweather"/>
                <a:cs typeface="Merriweather"/>
                <a:sym typeface="Merriweather"/>
              </a:rPr>
              <a:t>No need to redo spine labels.</a:t>
            </a:r>
          </a:p>
          <a:p>
            <a:pPr marL="914400" lvl="1" indent="-317500" rtl="0">
              <a:spcBef>
                <a:spcPts val="0"/>
              </a:spcBef>
              <a:buClr>
                <a:schemeClr val="lt2"/>
              </a:buClr>
              <a:buSzPct val="100000"/>
              <a:buFont typeface="Merriweather"/>
              <a:buChar char="●"/>
            </a:pPr>
            <a:r>
              <a:rPr lang="en">
                <a:solidFill>
                  <a:schemeClr val="lt2"/>
                </a:solidFill>
                <a:latin typeface="Merriweather"/>
                <a:ea typeface="Merriweather"/>
                <a:cs typeface="Merriweather"/>
                <a:sym typeface="Merriweather"/>
              </a:rPr>
              <a:t>Easy to know where to search library for title.</a:t>
            </a:r>
          </a:p>
          <a:p>
            <a:pPr marL="457200" lvl="0" indent="0" rtl="0">
              <a:spcBef>
                <a:spcPts val="0"/>
              </a:spcBef>
              <a:buNone/>
            </a:pPr>
            <a:endParaRPr sz="600">
              <a:solidFill>
                <a:schemeClr val="lt2"/>
              </a:solidFill>
              <a:latin typeface="Merriweather"/>
              <a:ea typeface="Merriweather"/>
              <a:cs typeface="Merriweather"/>
              <a:sym typeface="Merriweather"/>
            </a:endParaRPr>
          </a:p>
          <a:p>
            <a:pPr marL="457200" lvl="0" indent="-317500" rtl="0">
              <a:spcBef>
                <a:spcPts val="0"/>
              </a:spcBef>
              <a:buClr>
                <a:schemeClr val="lt2"/>
              </a:buClr>
              <a:buSzPct val="100000"/>
              <a:buFont typeface="Merriweather"/>
              <a:buChar char="●"/>
            </a:pPr>
            <a:r>
              <a:rPr lang="en" b="1">
                <a:solidFill>
                  <a:schemeClr val="lt2"/>
                </a:solidFill>
                <a:latin typeface="Merriweather"/>
                <a:ea typeface="Merriweather"/>
                <a:cs typeface="Merriweather"/>
                <a:sym typeface="Merriweather"/>
              </a:rPr>
              <a:t>CONS</a:t>
            </a:r>
          </a:p>
          <a:p>
            <a:pPr marL="914400" lvl="1" indent="-317500" rtl="0">
              <a:spcBef>
                <a:spcPts val="0"/>
              </a:spcBef>
              <a:buClr>
                <a:schemeClr val="lt2"/>
              </a:buClr>
              <a:buSzPct val="100000"/>
              <a:buFont typeface="Merriweather"/>
              <a:buChar char="●"/>
            </a:pPr>
            <a:r>
              <a:rPr lang="en">
                <a:solidFill>
                  <a:schemeClr val="lt2"/>
                </a:solidFill>
                <a:latin typeface="Merriweather"/>
                <a:ea typeface="Merriweather"/>
                <a:cs typeface="Merriweather"/>
                <a:sym typeface="Merriweather"/>
              </a:rPr>
              <a:t>Need a way to indicate location on book to help shelvers </a:t>
            </a:r>
            <a:r>
              <a:rPr lang="en" sz="1200">
                <a:solidFill>
                  <a:schemeClr val="lt2"/>
                </a:solidFill>
                <a:latin typeface="Merriweather"/>
                <a:ea typeface="Merriweather"/>
                <a:cs typeface="Merriweather"/>
                <a:sym typeface="Merriweather"/>
              </a:rPr>
              <a:t>(colored labels &amp; signs?)</a:t>
            </a:r>
          </a:p>
        </p:txBody>
      </p:sp>
      <p:sp>
        <p:nvSpPr>
          <p:cNvPr id="114" name="Shape 11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lgn="ctr" rtl="0">
              <a:spcBef>
                <a:spcPts val="0"/>
              </a:spcBef>
              <a:buNone/>
            </a:pPr>
            <a:endParaRPr sz="3600">
              <a:latin typeface="Merriweather"/>
              <a:ea typeface="Merriweather"/>
              <a:cs typeface="Merriweather"/>
              <a:sym typeface="Merriweather"/>
            </a:endParaRPr>
          </a:p>
          <a:p>
            <a:pPr algn="ctr" rtl="0">
              <a:spcBef>
                <a:spcPts val="0"/>
              </a:spcBef>
              <a:buNone/>
            </a:pPr>
            <a:endParaRPr sz="3600">
              <a:solidFill>
                <a:srgbClr val="FFFFFF"/>
              </a:solidFill>
              <a:latin typeface="Merriweather"/>
              <a:ea typeface="Merriweather"/>
              <a:cs typeface="Merriweather"/>
              <a:sym typeface="Merriweather"/>
            </a:endParaRPr>
          </a:p>
          <a:p>
            <a:pPr algn="ctr">
              <a:spcBef>
                <a:spcPts val="0"/>
              </a:spcBef>
              <a:buNone/>
            </a:pPr>
            <a:r>
              <a:rPr lang="en" sz="3600">
                <a:solidFill>
                  <a:srgbClr val="FFFFFF"/>
                </a:solidFill>
                <a:latin typeface="Merriweather"/>
                <a:ea typeface="Merriweather"/>
                <a:cs typeface="Merriweather"/>
                <a:sym typeface="Merriweather"/>
              </a:rPr>
              <a:t>What are my options?</a:t>
            </a:r>
          </a:p>
        </p:txBody>
      </p:sp>
      <p:pic>
        <p:nvPicPr>
          <p:cNvPr id="115" name="Shape 115"/>
          <p:cNvPicPr preferRelativeResize="0"/>
          <p:nvPr/>
        </p:nvPicPr>
        <p:blipFill>
          <a:blip r:embed="rId3">
            <a:alphaModFix/>
          </a:blip>
          <a:stretch>
            <a:fillRect/>
          </a:stretch>
        </p:blipFill>
        <p:spPr>
          <a:xfrm>
            <a:off x="4897764" y="1902122"/>
            <a:ext cx="3718420" cy="920100"/>
          </a:xfrm>
          <a:prstGeom prst="rect">
            <a:avLst/>
          </a:prstGeom>
          <a:noFill/>
          <a:ln>
            <a:noFill/>
          </a:ln>
        </p:spPr>
      </p:pic>
      <p:pic>
        <p:nvPicPr>
          <p:cNvPr id="116" name="Shape 116"/>
          <p:cNvPicPr preferRelativeResize="0"/>
          <p:nvPr/>
        </p:nvPicPr>
        <p:blipFill>
          <a:blip r:embed="rId4">
            <a:alphaModFix/>
          </a:blip>
          <a:stretch>
            <a:fillRect/>
          </a:stretch>
        </p:blipFill>
        <p:spPr>
          <a:xfrm>
            <a:off x="587177" y="3825998"/>
            <a:ext cx="3721846" cy="920100"/>
          </a:xfrm>
          <a:prstGeom prst="rect">
            <a:avLst/>
          </a:prstGeom>
          <a:noFill/>
          <a:ln>
            <a:noFill/>
          </a:ln>
        </p:spPr>
      </p:pic>
      <p:pic>
        <p:nvPicPr>
          <p:cNvPr id="117" name="Shape 117"/>
          <p:cNvPicPr preferRelativeResize="0"/>
          <p:nvPr/>
        </p:nvPicPr>
        <p:blipFill>
          <a:blip r:embed="rId5">
            <a:alphaModFix/>
          </a:blip>
          <a:stretch>
            <a:fillRect/>
          </a:stretch>
        </p:blipFill>
        <p:spPr>
          <a:xfrm>
            <a:off x="623150" y="1902125"/>
            <a:ext cx="3721850" cy="9201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2641075" y="4668100"/>
            <a:ext cx="4106999" cy="237599"/>
          </a:xfrm>
          <a:prstGeom prst="rect">
            <a:avLst/>
          </a:prstGeom>
          <a:noFill/>
          <a:ln>
            <a:noFill/>
          </a:ln>
        </p:spPr>
        <p:txBody>
          <a:bodyPr lIns="91425" tIns="91425" rIns="91425" bIns="91425" anchor="ctr" anchorCtr="0">
            <a:noAutofit/>
          </a:bodyPr>
          <a:lstStyle/>
          <a:p>
            <a:pPr algn="ctr">
              <a:spcBef>
                <a:spcPts val="0"/>
              </a:spcBef>
              <a:buNone/>
            </a:pPr>
            <a:r>
              <a:rPr lang="en" u="sng">
                <a:solidFill>
                  <a:schemeClr val="lt2"/>
                </a:solidFill>
                <a:latin typeface="Merriweather"/>
                <a:ea typeface="Merriweather"/>
                <a:cs typeface="Merriweather"/>
                <a:sym typeface="Merriweather"/>
                <a:hlinkClick r:id="rId3"/>
              </a:rPr>
              <a:t>Google Doc of Image Available Here</a:t>
            </a:r>
          </a:p>
        </p:txBody>
      </p:sp>
      <p:pic>
        <p:nvPicPr>
          <p:cNvPr id="123" name="Shape 123"/>
          <p:cNvPicPr preferRelativeResize="0"/>
          <p:nvPr/>
        </p:nvPicPr>
        <p:blipFill>
          <a:blip r:embed="rId4">
            <a:alphaModFix/>
          </a:blip>
          <a:stretch>
            <a:fillRect/>
          </a:stretch>
        </p:blipFill>
        <p:spPr>
          <a:xfrm>
            <a:off x="1278061" y="863600"/>
            <a:ext cx="6629226" cy="3804500"/>
          </a:xfrm>
          <a:prstGeom prst="rect">
            <a:avLst/>
          </a:prstGeom>
          <a:noFill/>
          <a:ln>
            <a:noFill/>
          </a:ln>
        </p:spPr>
      </p:pic>
      <p:sp>
        <p:nvSpPr>
          <p:cNvPr id="124" name="Shape 124"/>
          <p:cNvSpPr txBox="1">
            <a:spLocks noGrp="1"/>
          </p:cNvSpPr>
          <p:nvPr>
            <p:ph type="title"/>
          </p:nvPr>
        </p:nvSpPr>
        <p:spPr>
          <a:xfrm>
            <a:off x="41225" y="81300"/>
            <a:ext cx="9102900" cy="914400"/>
          </a:xfrm>
          <a:prstGeom prst="rect">
            <a:avLst/>
          </a:prstGeom>
        </p:spPr>
        <p:txBody>
          <a:bodyPr lIns="91425" tIns="91425" rIns="91425" bIns="91425" anchor="ctr" anchorCtr="0">
            <a:noAutofit/>
          </a:bodyPr>
          <a:lstStyle/>
          <a:p>
            <a:pPr algn="ctr" rtl="0">
              <a:spcBef>
                <a:spcPts val="0"/>
              </a:spcBef>
              <a:buNone/>
            </a:pPr>
            <a:r>
              <a:rPr lang="en" sz="3600">
                <a:solidFill>
                  <a:schemeClr val="lt1"/>
                </a:solidFill>
                <a:latin typeface="Merriweather"/>
                <a:ea typeface="Merriweather"/>
                <a:cs typeface="Merriweather"/>
                <a:sym typeface="Merriweather"/>
              </a:rPr>
              <a:t>How do I create these signposts?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subTitle" idx="1"/>
          </p:nvPr>
        </p:nvSpPr>
        <p:spPr>
          <a:xfrm>
            <a:off x="457200" y="2774852"/>
            <a:ext cx="8305799" cy="857400"/>
          </a:xfrm>
          <a:prstGeom prst="rect">
            <a:avLst/>
          </a:prstGeom>
        </p:spPr>
        <p:txBody>
          <a:bodyPr lIns="91425" tIns="91425" rIns="91425" bIns="91425" anchor="t" anchorCtr="0">
            <a:noAutofit/>
          </a:bodyPr>
          <a:lstStyle/>
          <a:p>
            <a:pPr lvl="0" rtl="0">
              <a:spcBef>
                <a:spcPts val="0"/>
              </a:spcBef>
              <a:buNone/>
            </a:pPr>
            <a:r>
              <a:rPr lang="en" sz="3000">
                <a:solidFill>
                  <a:schemeClr val="lt2"/>
                </a:solidFill>
                <a:latin typeface="Merriweather"/>
                <a:ea typeface="Merriweather"/>
                <a:cs typeface="Merriweather"/>
                <a:sym typeface="Merriweather"/>
              </a:rPr>
              <a:t>Sirsi/Dynix Symphony</a:t>
            </a:r>
          </a:p>
        </p:txBody>
      </p:sp>
      <p:sp>
        <p:nvSpPr>
          <p:cNvPr id="130" name="Shape 130"/>
          <p:cNvSpPr txBox="1">
            <a:spLocks noGrp="1"/>
          </p:cNvSpPr>
          <p:nvPr>
            <p:ph type="ctrTitle"/>
          </p:nvPr>
        </p:nvSpPr>
        <p:spPr>
          <a:xfrm>
            <a:off x="457200" y="1075299"/>
            <a:ext cx="8305799" cy="1485899"/>
          </a:xfrm>
          <a:prstGeom prst="rect">
            <a:avLst/>
          </a:prstGeom>
        </p:spPr>
        <p:txBody>
          <a:bodyPr lIns="91425" tIns="91425" rIns="91425" bIns="91425" anchor="ctr" anchorCtr="0">
            <a:noAutofit/>
          </a:bodyPr>
          <a:lstStyle/>
          <a:p>
            <a:pPr rtl="0">
              <a:spcBef>
                <a:spcPts val="0"/>
              </a:spcBef>
              <a:buNone/>
            </a:pPr>
            <a:r>
              <a:rPr lang="en" sz="1800">
                <a:solidFill>
                  <a:schemeClr val="lt1"/>
                </a:solidFill>
                <a:latin typeface="Merriweather"/>
                <a:ea typeface="Merriweather"/>
                <a:cs typeface="Merriweather"/>
                <a:sym typeface="Merriweather"/>
              </a:rPr>
              <a:t>SURVIVAL TIP #3</a:t>
            </a:r>
          </a:p>
          <a:p>
            <a:pPr rtl="0">
              <a:spcBef>
                <a:spcPts val="0"/>
              </a:spcBef>
              <a:buNone/>
            </a:pPr>
            <a:r>
              <a:rPr lang="en" sz="4800">
                <a:solidFill>
                  <a:schemeClr val="lt1"/>
                </a:solidFill>
                <a:latin typeface="Merriweather"/>
                <a:ea typeface="Merriweather"/>
                <a:cs typeface="Merriweather"/>
                <a:sym typeface="Merriweather"/>
              </a:rPr>
              <a:t>LET YOUR ITC PROVIDER DO THE HEAVY LIFTING</a:t>
            </a:r>
          </a:p>
          <a:p>
            <a:pPr lvl="0" rtl="0">
              <a:spcBef>
                <a:spcPts val="0"/>
              </a:spcBef>
              <a:buNone/>
            </a:pPr>
            <a:endParaRPr sz="4800">
              <a:solidFill>
                <a:schemeClr val="lt1"/>
              </a:solidFill>
              <a:latin typeface="Merriweather"/>
              <a:ea typeface="Merriweather"/>
              <a:cs typeface="Merriweather"/>
              <a:sym typeface="Merriweathe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3025" y="3915400"/>
            <a:ext cx="8827800" cy="1010400"/>
          </a:xfrm>
          <a:prstGeom prst="rect">
            <a:avLst/>
          </a:prstGeom>
          <a:noFill/>
          <a:ln>
            <a:noFill/>
          </a:ln>
        </p:spPr>
        <p:txBody>
          <a:bodyPr lIns="91425" tIns="91425" rIns="91425" bIns="91425" anchor="ctr" anchorCtr="0">
            <a:noAutofit/>
          </a:bodyPr>
          <a:lstStyle/>
          <a:p>
            <a:pPr algn="ctr" rtl="0">
              <a:spcBef>
                <a:spcPts val="0"/>
              </a:spcBef>
              <a:buNone/>
            </a:pPr>
            <a:r>
              <a:rPr lang="en" sz="2400">
                <a:solidFill>
                  <a:schemeClr val="lt2"/>
                </a:solidFill>
                <a:latin typeface="Merriweather"/>
                <a:ea typeface="Merriweather"/>
                <a:cs typeface="Merriweather"/>
                <a:sym typeface="Merriweather"/>
              </a:rPr>
              <a:t>Set Global Item Modify wizard to change items’ </a:t>
            </a:r>
          </a:p>
          <a:p>
            <a:pPr lvl="0" algn="ctr" rtl="0">
              <a:spcBef>
                <a:spcPts val="0"/>
              </a:spcBef>
              <a:buNone/>
            </a:pPr>
            <a:r>
              <a:rPr lang="en" sz="2400">
                <a:solidFill>
                  <a:schemeClr val="lt2"/>
                </a:solidFill>
                <a:latin typeface="Merriweather"/>
                <a:ea typeface="Merriweather"/>
                <a:cs typeface="Merriweather"/>
                <a:sym typeface="Merriweather"/>
              </a:rPr>
              <a:t>library location to DISTRICT.</a:t>
            </a:r>
          </a:p>
        </p:txBody>
      </p:sp>
      <p:sp>
        <p:nvSpPr>
          <p:cNvPr id="136" name="Shape 136"/>
          <p:cNvSpPr txBox="1">
            <a:spLocks noGrp="1"/>
          </p:cNvSpPr>
          <p:nvPr>
            <p:ph type="title"/>
          </p:nvPr>
        </p:nvSpPr>
        <p:spPr>
          <a:xfrm>
            <a:off x="33025" y="114300"/>
            <a:ext cx="9078600" cy="914400"/>
          </a:xfrm>
          <a:prstGeom prst="rect">
            <a:avLst/>
          </a:prstGeom>
        </p:spPr>
        <p:txBody>
          <a:bodyPr lIns="91425" tIns="91425" rIns="91425" bIns="91425" anchor="ctr" anchorCtr="0">
            <a:noAutofit/>
          </a:bodyPr>
          <a:lstStyle/>
          <a:p>
            <a:pPr lvl="0" algn="ctr" rtl="0">
              <a:spcBef>
                <a:spcPts val="0"/>
              </a:spcBef>
              <a:buNone/>
            </a:pPr>
            <a:r>
              <a:rPr lang="en" sz="3600">
                <a:solidFill>
                  <a:schemeClr val="lt1"/>
                </a:solidFill>
                <a:latin typeface="Merriweather"/>
                <a:ea typeface="Merriweather"/>
                <a:cs typeface="Merriweather"/>
                <a:sym typeface="Merriweather"/>
              </a:rPr>
              <a:t>Prep Copies for New/Edited  Prefix</a:t>
            </a:r>
          </a:p>
        </p:txBody>
      </p:sp>
      <p:pic>
        <p:nvPicPr>
          <p:cNvPr id="137" name="Shape 137"/>
          <p:cNvPicPr preferRelativeResize="0"/>
          <p:nvPr/>
        </p:nvPicPr>
        <p:blipFill>
          <a:blip r:embed="rId3">
            <a:alphaModFix/>
          </a:blip>
          <a:stretch>
            <a:fillRect/>
          </a:stretch>
        </p:blipFill>
        <p:spPr>
          <a:xfrm>
            <a:off x="457199" y="1119425"/>
            <a:ext cx="1005658" cy="2241375"/>
          </a:xfrm>
          <a:prstGeom prst="rect">
            <a:avLst/>
          </a:prstGeom>
          <a:noFill/>
          <a:ln>
            <a:noFill/>
          </a:ln>
        </p:spPr>
      </p:pic>
      <p:pic>
        <p:nvPicPr>
          <p:cNvPr id="138" name="Shape 138"/>
          <p:cNvPicPr preferRelativeResize="0"/>
          <p:nvPr/>
        </p:nvPicPr>
        <p:blipFill>
          <a:blip r:embed="rId4">
            <a:alphaModFix/>
          </a:blip>
          <a:stretch>
            <a:fillRect/>
          </a:stretch>
        </p:blipFill>
        <p:spPr>
          <a:xfrm>
            <a:off x="2027025" y="1119425"/>
            <a:ext cx="6593774" cy="22413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On-screen Show (16:9)</PresentationFormat>
  <Paragraphs>104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Merriweather</vt:lpstr>
      <vt:lpstr>Noto Symbol</vt:lpstr>
      <vt:lpstr>Paper</vt:lpstr>
      <vt:lpstr>Don’t Become a Library Zombie </vt:lpstr>
      <vt:lpstr>SURVIVAL TIP #1 PLAN WITH THE  END IN MIND</vt:lpstr>
      <vt:lpstr>DON’T TOUCH A BOOK MORE  OFTEN THAN NECESSARY</vt:lpstr>
      <vt:lpstr>Work With Vendors to Get  What You Need</vt:lpstr>
      <vt:lpstr>SURVIVAL TIP #2 LEAVE SIGNPOSTS</vt:lpstr>
      <vt:lpstr>  What are my options?</vt:lpstr>
      <vt:lpstr>How do I create these signposts?</vt:lpstr>
      <vt:lpstr>SURVIVAL TIP #3 LET YOUR ITC PROVIDER DO THE HEAVY LIFTING </vt:lpstr>
      <vt:lpstr>Prep Copies for New/Edited  Prefix</vt:lpstr>
      <vt:lpstr>PowerPoint Presentation</vt:lpstr>
      <vt:lpstr>Let the magic happen!</vt:lpstr>
      <vt:lpstr>SURVIVAL TIP #4 USE ILS TOOLS TO  UPDATE YOUR COPIES </vt:lpstr>
      <vt:lpstr>Batch Edit Titles for a Specified Genre</vt:lpstr>
      <vt:lpstr>Check Your Results</vt:lpstr>
      <vt:lpstr>Generate New Spine Labels</vt:lpstr>
      <vt:lpstr>See how helpful those  Copy Categories can be?</vt:lpstr>
      <vt:lpstr>Print Your New Genre Labels</vt:lpstr>
      <vt:lpstr>SURVIVAL TIP #5 MAINTAIN YOUR COLLECTION</vt:lpstr>
      <vt:lpstr>Symphony Users Can Modify Copies</vt:lpstr>
      <vt:lpstr>Destiny users can add  copies to a Copy Category</vt:lpstr>
      <vt:lpstr>Or they can batch edit titles for new books of a single genre and print spine labels.</vt:lpstr>
      <vt:lpstr>SURVIVAL TIP #6 STICK WITH YOUR FRIENDS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Become a Library Zombie </dc:title>
  <dc:creator>Juanita Markham</dc:creator>
  <cp:lastModifiedBy>Juanita Markham</cp:lastModifiedBy>
  <cp:revision>1</cp:revision>
  <dcterms:modified xsi:type="dcterms:W3CDTF">2015-07-27T18:19:49Z</dcterms:modified>
</cp:coreProperties>
</file>