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4"/>
  </p:notesMasterIdLst>
  <p:sldIdLst>
    <p:sldId id="256" r:id="rId2"/>
    <p:sldId id="351" r:id="rId3"/>
    <p:sldId id="350" r:id="rId4"/>
    <p:sldId id="354" r:id="rId5"/>
    <p:sldId id="355" r:id="rId6"/>
    <p:sldId id="356" r:id="rId7"/>
    <p:sldId id="357" r:id="rId8"/>
    <p:sldId id="372" r:id="rId9"/>
    <p:sldId id="358" r:id="rId10"/>
    <p:sldId id="359" r:id="rId11"/>
    <p:sldId id="360" r:id="rId12"/>
    <p:sldId id="361" r:id="rId13"/>
    <p:sldId id="362" r:id="rId14"/>
    <p:sldId id="363" r:id="rId15"/>
    <p:sldId id="366" r:id="rId16"/>
    <p:sldId id="367" r:id="rId17"/>
    <p:sldId id="368" r:id="rId18"/>
    <p:sldId id="369" r:id="rId19"/>
    <p:sldId id="370" r:id="rId20"/>
    <p:sldId id="352" r:id="rId21"/>
    <p:sldId id="278" r:id="rId22"/>
    <p:sldId id="279" r:id="rId23"/>
    <p:sldId id="259" r:id="rId24"/>
    <p:sldId id="286" r:id="rId25"/>
    <p:sldId id="287" r:id="rId26"/>
    <p:sldId id="374" r:id="rId27"/>
    <p:sldId id="375" r:id="rId28"/>
    <p:sldId id="376" r:id="rId29"/>
    <p:sldId id="377" r:id="rId30"/>
    <p:sldId id="379" r:id="rId31"/>
    <p:sldId id="380" r:id="rId32"/>
    <p:sldId id="381" r:id="rId33"/>
    <p:sldId id="382" r:id="rId34"/>
    <p:sldId id="281" r:id="rId35"/>
    <p:sldId id="289" r:id="rId36"/>
    <p:sldId id="260" r:id="rId37"/>
    <p:sldId id="290" r:id="rId38"/>
    <p:sldId id="291" r:id="rId39"/>
    <p:sldId id="292" r:id="rId40"/>
    <p:sldId id="373" r:id="rId41"/>
    <p:sldId id="293" r:id="rId42"/>
    <p:sldId id="340" r:id="rId43"/>
    <p:sldId id="384" r:id="rId44"/>
    <p:sldId id="295" r:id="rId45"/>
    <p:sldId id="307" r:id="rId46"/>
    <p:sldId id="314" r:id="rId47"/>
    <p:sldId id="315" r:id="rId48"/>
    <p:sldId id="319" r:id="rId49"/>
    <p:sldId id="320" r:id="rId50"/>
    <p:sldId id="321" r:id="rId51"/>
    <p:sldId id="318" r:id="rId52"/>
    <p:sldId id="343" r:id="rId53"/>
    <p:sldId id="344" r:id="rId54"/>
    <p:sldId id="345" r:id="rId55"/>
    <p:sldId id="316" r:id="rId56"/>
    <p:sldId id="322" r:id="rId57"/>
    <p:sldId id="339" r:id="rId58"/>
    <p:sldId id="323" r:id="rId59"/>
    <p:sldId id="325" r:id="rId60"/>
    <p:sldId id="326" r:id="rId61"/>
    <p:sldId id="327" r:id="rId62"/>
    <p:sldId id="328" r:id="rId63"/>
    <p:sldId id="331" r:id="rId64"/>
    <p:sldId id="333" r:id="rId65"/>
    <p:sldId id="334" r:id="rId66"/>
    <p:sldId id="335" r:id="rId67"/>
    <p:sldId id="336" r:id="rId68"/>
    <p:sldId id="338" r:id="rId69"/>
    <p:sldId id="341" r:id="rId70"/>
    <p:sldId id="346" r:id="rId71"/>
    <p:sldId id="347" r:id="rId72"/>
    <p:sldId id="298" r:id="rId73"/>
    <p:sldId id="296" r:id="rId74"/>
    <p:sldId id="297" r:id="rId75"/>
    <p:sldId id="300" r:id="rId76"/>
    <p:sldId id="301" r:id="rId77"/>
    <p:sldId id="302" r:id="rId78"/>
    <p:sldId id="303" r:id="rId79"/>
    <p:sldId id="262" r:id="rId80"/>
    <p:sldId id="313" r:id="rId81"/>
    <p:sldId id="342" r:id="rId82"/>
    <p:sldId id="34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94660"/>
  </p:normalViewPr>
  <p:slideViewPr>
    <p:cSldViewPr>
      <p:cViewPr>
        <p:scale>
          <a:sx n="71" d="100"/>
          <a:sy n="71" d="100"/>
        </p:scale>
        <p:origin x="672" y="5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E945E-A8A6-4C3F-8E54-9AE2389B7FCD}" type="doc">
      <dgm:prSet loTypeId="urn:microsoft.com/office/officeart/2005/8/layout/process1" loCatId="process" qsTypeId="urn:microsoft.com/office/officeart/2005/8/quickstyle/simple1" qsCatId="simple" csTypeId="urn:microsoft.com/office/officeart/2005/8/colors/accent1_2" csCatId="accent1" phldr="1"/>
      <dgm:spPr/>
    </dgm:pt>
    <dgm:pt modelId="{2DC3BFA6-0494-4B99-877C-D101A454D0B9}">
      <dgm:prSet phldrT="[Text]" custT="1"/>
      <dgm:spPr/>
      <dgm:t>
        <a:bodyPr/>
        <a:lstStyle/>
        <a:p>
          <a:r>
            <a:rPr lang="en-US" sz="2800" dirty="0" smtClean="0"/>
            <a:t>Engage with complex text</a:t>
          </a:r>
          <a:endParaRPr lang="en-US" sz="2800" dirty="0"/>
        </a:p>
      </dgm:t>
    </dgm:pt>
    <dgm:pt modelId="{349AAA17-FF2D-425F-8215-897B57AF1ADC}" type="parTrans" cxnId="{229471A1-4400-4E85-B588-3712C6353457}">
      <dgm:prSet/>
      <dgm:spPr/>
      <dgm:t>
        <a:bodyPr/>
        <a:lstStyle/>
        <a:p>
          <a:endParaRPr lang="en-US"/>
        </a:p>
      </dgm:t>
    </dgm:pt>
    <dgm:pt modelId="{078607E8-AF8D-4190-B2C2-0330A9A0DC9A}" type="sibTrans" cxnId="{229471A1-4400-4E85-B588-3712C6353457}">
      <dgm:prSet/>
      <dgm:spPr/>
      <dgm:t>
        <a:bodyPr/>
        <a:lstStyle/>
        <a:p>
          <a:endParaRPr lang="en-US"/>
        </a:p>
      </dgm:t>
    </dgm:pt>
    <dgm:pt modelId="{5E71342F-7554-4663-A1B6-1D636970A2B6}">
      <dgm:prSet phldrT="[Text]"/>
      <dgm:spPr/>
      <dgm:t>
        <a:bodyPr/>
        <a:lstStyle/>
        <a:p>
          <a:r>
            <a:rPr lang="en-US" dirty="0" smtClean="0"/>
            <a:t>Extract and employ evidence</a:t>
          </a:r>
          <a:endParaRPr lang="en-US" dirty="0"/>
        </a:p>
      </dgm:t>
    </dgm:pt>
    <dgm:pt modelId="{B8F49F68-A52E-4FE5-81D3-C042BD11A744}" type="parTrans" cxnId="{218C3F2B-B567-48E3-B898-6942D4F2AE1D}">
      <dgm:prSet/>
      <dgm:spPr/>
      <dgm:t>
        <a:bodyPr/>
        <a:lstStyle/>
        <a:p>
          <a:endParaRPr lang="en-US"/>
        </a:p>
      </dgm:t>
    </dgm:pt>
    <dgm:pt modelId="{221FA380-074C-41D4-A347-8F0E5D89E2FA}" type="sibTrans" cxnId="{218C3F2B-B567-48E3-B898-6942D4F2AE1D}">
      <dgm:prSet/>
      <dgm:spPr/>
      <dgm:t>
        <a:bodyPr/>
        <a:lstStyle/>
        <a:p>
          <a:endParaRPr lang="en-US"/>
        </a:p>
      </dgm:t>
    </dgm:pt>
    <dgm:pt modelId="{9A42D9AF-6E47-43A2-8E3C-10061390C27D}">
      <dgm:prSet phldrT="[Text]"/>
      <dgm:spPr/>
      <dgm:t>
        <a:bodyPr/>
        <a:lstStyle/>
        <a:p>
          <a:r>
            <a:rPr lang="en-US" dirty="0" smtClean="0"/>
            <a:t>Build knowledge</a:t>
          </a:r>
          <a:endParaRPr lang="en-US" dirty="0"/>
        </a:p>
      </dgm:t>
    </dgm:pt>
    <dgm:pt modelId="{8936201B-29EB-4B3E-AA37-63FF6D9087AC}" type="parTrans" cxnId="{40CD6C8D-5958-4B53-89B4-5DC1EB00F5AF}">
      <dgm:prSet/>
      <dgm:spPr/>
      <dgm:t>
        <a:bodyPr/>
        <a:lstStyle/>
        <a:p>
          <a:endParaRPr lang="en-US"/>
        </a:p>
      </dgm:t>
    </dgm:pt>
    <dgm:pt modelId="{BD35D9E6-EBA8-43E8-BFE1-0A7F52BA4F4D}" type="sibTrans" cxnId="{40CD6C8D-5958-4B53-89B4-5DC1EB00F5AF}">
      <dgm:prSet/>
      <dgm:spPr/>
      <dgm:t>
        <a:bodyPr/>
        <a:lstStyle/>
        <a:p>
          <a:endParaRPr lang="en-US"/>
        </a:p>
      </dgm:t>
    </dgm:pt>
    <dgm:pt modelId="{B59282D4-B38A-4313-A35E-09C9CA9EB8F5}" type="pres">
      <dgm:prSet presAssocID="{BC6E945E-A8A6-4C3F-8E54-9AE2389B7FCD}" presName="Name0" presStyleCnt="0">
        <dgm:presLayoutVars>
          <dgm:dir/>
          <dgm:resizeHandles val="exact"/>
        </dgm:presLayoutVars>
      </dgm:prSet>
      <dgm:spPr/>
    </dgm:pt>
    <dgm:pt modelId="{007BB93C-AAB5-4736-A7E4-E8208BFD5861}" type="pres">
      <dgm:prSet presAssocID="{2DC3BFA6-0494-4B99-877C-D101A454D0B9}" presName="node" presStyleLbl="node1" presStyleIdx="0" presStyleCnt="3" custScaleY="225557">
        <dgm:presLayoutVars>
          <dgm:bulletEnabled val="1"/>
        </dgm:presLayoutVars>
      </dgm:prSet>
      <dgm:spPr/>
      <dgm:t>
        <a:bodyPr/>
        <a:lstStyle/>
        <a:p>
          <a:endParaRPr lang="en-US"/>
        </a:p>
      </dgm:t>
    </dgm:pt>
    <dgm:pt modelId="{97A55B87-F708-4277-B57C-6E787992C4F9}" type="pres">
      <dgm:prSet presAssocID="{078607E8-AF8D-4190-B2C2-0330A9A0DC9A}" presName="sibTrans" presStyleLbl="sibTrans2D1" presStyleIdx="0" presStyleCnt="2"/>
      <dgm:spPr/>
      <dgm:t>
        <a:bodyPr/>
        <a:lstStyle/>
        <a:p>
          <a:endParaRPr lang="en-US"/>
        </a:p>
      </dgm:t>
    </dgm:pt>
    <dgm:pt modelId="{1511D130-31A0-431D-808B-D46A8B736EFC}" type="pres">
      <dgm:prSet presAssocID="{078607E8-AF8D-4190-B2C2-0330A9A0DC9A}" presName="connectorText" presStyleLbl="sibTrans2D1" presStyleIdx="0" presStyleCnt="2"/>
      <dgm:spPr/>
      <dgm:t>
        <a:bodyPr/>
        <a:lstStyle/>
        <a:p>
          <a:endParaRPr lang="en-US"/>
        </a:p>
      </dgm:t>
    </dgm:pt>
    <dgm:pt modelId="{6E2CAE3F-514C-478F-89AC-E85544B31750}" type="pres">
      <dgm:prSet presAssocID="{5E71342F-7554-4663-A1B6-1D636970A2B6}" presName="node" presStyleLbl="node1" presStyleIdx="1" presStyleCnt="3" custScaleY="225557" custLinFactNeighborX="3893">
        <dgm:presLayoutVars>
          <dgm:bulletEnabled val="1"/>
        </dgm:presLayoutVars>
      </dgm:prSet>
      <dgm:spPr/>
      <dgm:t>
        <a:bodyPr/>
        <a:lstStyle/>
        <a:p>
          <a:endParaRPr lang="en-US"/>
        </a:p>
      </dgm:t>
    </dgm:pt>
    <dgm:pt modelId="{A7E956A8-0EBD-4C32-AEF8-7750E7424863}" type="pres">
      <dgm:prSet presAssocID="{221FA380-074C-41D4-A347-8F0E5D89E2FA}" presName="sibTrans" presStyleLbl="sibTrans2D1" presStyleIdx="1" presStyleCnt="2"/>
      <dgm:spPr/>
      <dgm:t>
        <a:bodyPr/>
        <a:lstStyle/>
        <a:p>
          <a:endParaRPr lang="en-US"/>
        </a:p>
      </dgm:t>
    </dgm:pt>
    <dgm:pt modelId="{65675832-EA4D-4B1A-92E9-53856CD1369A}" type="pres">
      <dgm:prSet presAssocID="{221FA380-074C-41D4-A347-8F0E5D89E2FA}" presName="connectorText" presStyleLbl="sibTrans2D1" presStyleIdx="1" presStyleCnt="2"/>
      <dgm:spPr/>
      <dgm:t>
        <a:bodyPr/>
        <a:lstStyle/>
        <a:p>
          <a:endParaRPr lang="en-US"/>
        </a:p>
      </dgm:t>
    </dgm:pt>
    <dgm:pt modelId="{5C9E69E3-2412-4029-BB20-0A475BD72B63}" type="pres">
      <dgm:prSet presAssocID="{9A42D9AF-6E47-43A2-8E3C-10061390C27D}" presName="node" presStyleLbl="node1" presStyleIdx="2" presStyleCnt="3" custScaleY="225557" custLinFactNeighborX="-7542" custLinFactNeighborY="-4056">
        <dgm:presLayoutVars>
          <dgm:bulletEnabled val="1"/>
        </dgm:presLayoutVars>
      </dgm:prSet>
      <dgm:spPr/>
      <dgm:t>
        <a:bodyPr/>
        <a:lstStyle/>
        <a:p>
          <a:endParaRPr lang="en-US"/>
        </a:p>
      </dgm:t>
    </dgm:pt>
  </dgm:ptLst>
  <dgm:cxnLst>
    <dgm:cxn modelId="{575F42F6-BE3A-427B-8BDB-274601488F8D}" type="presOf" srcId="{221FA380-074C-41D4-A347-8F0E5D89E2FA}" destId="{65675832-EA4D-4B1A-92E9-53856CD1369A}" srcOrd="1" destOrd="0" presId="urn:microsoft.com/office/officeart/2005/8/layout/process1"/>
    <dgm:cxn modelId="{218C3F2B-B567-48E3-B898-6942D4F2AE1D}" srcId="{BC6E945E-A8A6-4C3F-8E54-9AE2389B7FCD}" destId="{5E71342F-7554-4663-A1B6-1D636970A2B6}" srcOrd="1" destOrd="0" parTransId="{B8F49F68-A52E-4FE5-81D3-C042BD11A744}" sibTransId="{221FA380-074C-41D4-A347-8F0E5D89E2FA}"/>
    <dgm:cxn modelId="{40CD6C8D-5958-4B53-89B4-5DC1EB00F5AF}" srcId="{BC6E945E-A8A6-4C3F-8E54-9AE2389B7FCD}" destId="{9A42D9AF-6E47-43A2-8E3C-10061390C27D}" srcOrd="2" destOrd="0" parTransId="{8936201B-29EB-4B3E-AA37-63FF6D9087AC}" sibTransId="{BD35D9E6-EBA8-43E8-BFE1-0A7F52BA4F4D}"/>
    <dgm:cxn modelId="{229471A1-4400-4E85-B588-3712C6353457}" srcId="{BC6E945E-A8A6-4C3F-8E54-9AE2389B7FCD}" destId="{2DC3BFA6-0494-4B99-877C-D101A454D0B9}" srcOrd="0" destOrd="0" parTransId="{349AAA17-FF2D-425F-8215-897B57AF1ADC}" sibTransId="{078607E8-AF8D-4190-B2C2-0330A9A0DC9A}"/>
    <dgm:cxn modelId="{5F34906B-B023-4347-AF40-46245E1A200B}" type="presOf" srcId="{5E71342F-7554-4663-A1B6-1D636970A2B6}" destId="{6E2CAE3F-514C-478F-89AC-E85544B31750}" srcOrd="0" destOrd="0" presId="urn:microsoft.com/office/officeart/2005/8/layout/process1"/>
    <dgm:cxn modelId="{F6D5A392-2D2C-47C5-BC4F-D8C1B6E5D11A}" type="presOf" srcId="{078607E8-AF8D-4190-B2C2-0330A9A0DC9A}" destId="{97A55B87-F708-4277-B57C-6E787992C4F9}" srcOrd="0" destOrd="0" presId="urn:microsoft.com/office/officeart/2005/8/layout/process1"/>
    <dgm:cxn modelId="{4172EBA8-5CC7-41CF-8627-E97DD484AFAE}" type="presOf" srcId="{2DC3BFA6-0494-4B99-877C-D101A454D0B9}" destId="{007BB93C-AAB5-4736-A7E4-E8208BFD5861}" srcOrd="0" destOrd="0" presId="urn:microsoft.com/office/officeart/2005/8/layout/process1"/>
    <dgm:cxn modelId="{E7DBB4B7-9A44-4C6B-B9B5-821EF3629243}" type="presOf" srcId="{078607E8-AF8D-4190-B2C2-0330A9A0DC9A}" destId="{1511D130-31A0-431D-808B-D46A8B736EFC}" srcOrd="1" destOrd="0" presId="urn:microsoft.com/office/officeart/2005/8/layout/process1"/>
    <dgm:cxn modelId="{BACF84C5-994B-4E4F-BDAA-F1716CB15A75}" type="presOf" srcId="{9A42D9AF-6E47-43A2-8E3C-10061390C27D}" destId="{5C9E69E3-2412-4029-BB20-0A475BD72B63}" srcOrd="0" destOrd="0" presId="urn:microsoft.com/office/officeart/2005/8/layout/process1"/>
    <dgm:cxn modelId="{7699C04E-191E-4E71-9038-D5651DE1417F}" type="presOf" srcId="{221FA380-074C-41D4-A347-8F0E5D89E2FA}" destId="{A7E956A8-0EBD-4C32-AEF8-7750E7424863}" srcOrd="0" destOrd="0" presId="urn:microsoft.com/office/officeart/2005/8/layout/process1"/>
    <dgm:cxn modelId="{69D1563F-CAF3-4E9F-A2AB-2A6A8E340351}" type="presOf" srcId="{BC6E945E-A8A6-4C3F-8E54-9AE2389B7FCD}" destId="{B59282D4-B38A-4313-A35E-09C9CA9EB8F5}" srcOrd="0" destOrd="0" presId="urn:microsoft.com/office/officeart/2005/8/layout/process1"/>
    <dgm:cxn modelId="{EEAF18C6-1103-4ADE-8F0F-474DF2A714A7}" type="presParOf" srcId="{B59282D4-B38A-4313-A35E-09C9CA9EB8F5}" destId="{007BB93C-AAB5-4736-A7E4-E8208BFD5861}" srcOrd="0" destOrd="0" presId="urn:microsoft.com/office/officeart/2005/8/layout/process1"/>
    <dgm:cxn modelId="{F888DD4C-C443-409B-875F-853FF67722D8}" type="presParOf" srcId="{B59282D4-B38A-4313-A35E-09C9CA9EB8F5}" destId="{97A55B87-F708-4277-B57C-6E787992C4F9}" srcOrd="1" destOrd="0" presId="urn:microsoft.com/office/officeart/2005/8/layout/process1"/>
    <dgm:cxn modelId="{D91A0AA5-9F4D-4830-9A73-84B7535780A2}" type="presParOf" srcId="{97A55B87-F708-4277-B57C-6E787992C4F9}" destId="{1511D130-31A0-431D-808B-D46A8B736EFC}" srcOrd="0" destOrd="0" presId="urn:microsoft.com/office/officeart/2005/8/layout/process1"/>
    <dgm:cxn modelId="{3D487543-2AA8-4E2E-8F06-2B599AE40E54}" type="presParOf" srcId="{B59282D4-B38A-4313-A35E-09C9CA9EB8F5}" destId="{6E2CAE3F-514C-478F-89AC-E85544B31750}" srcOrd="2" destOrd="0" presId="urn:microsoft.com/office/officeart/2005/8/layout/process1"/>
    <dgm:cxn modelId="{99372A23-B090-494E-AB62-02C0974097F0}" type="presParOf" srcId="{B59282D4-B38A-4313-A35E-09C9CA9EB8F5}" destId="{A7E956A8-0EBD-4C32-AEF8-7750E7424863}" srcOrd="3" destOrd="0" presId="urn:microsoft.com/office/officeart/2005/8/layout/process1"/>
    <dgm:cxn modelId="{CB98FB65-8870-4254-B8F0-5129F03E0356}" type="presParOf" srcId="{A7E956A8-0EBD-4C32-AEF8-7750E7424863}" destId="{65675832-EA4D-4B1A-92E9-53856CD1369A}" srcOrd="0" destOrd="0" presId="urn:microsoft.com/office/officeart/2005/8/layout/process1"/>
    <dgm:cxn modelId="{9785004D-56E2-4B48-BD56-8A8829A50A28}" type="presParOf" srcId="{B59282D4-B38A-4313-A35E-09C9CA9EB8F5}" destId="{5C9E69E3-2412-4029-BB20-0A475BD72B6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BB93C-AAB5-4736-A7E4-E8208BFD5861}">
      <dsp:nvSpPr>
        <dsp:cNvPr id="0" name=""/>
        <dsp:cNvSpPr/>
      </dsp:nvSpPr>
      <dsp:spPr>
        <a:xfrm>
          <a:off x="7153" y="0"/>
          <a:ext cx="2138143" cy="423703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Engage with complex text</a:t>
          </a:r>
          <a:endParaRPr lang="en-US" sz="2800" kern="1200" dirty="0"/>
        </a:p>
      </dsp:txBody>
      <dsp:txXfrm>
        <a:off x="69777" y="62624"/>
        <a:ext cx="2012895" cy="4111789"/>
      </dsp:txXfrm>
    </dsp:sp>
    <dsp:sp modelId="{97A55B87-F708-4277-B57C-6E787992C4F9}">
      <dsp:nvSpPr>
        <dsp:cNvPr id="0" name=""/>
        <dsp:cNvSpPr/>
      </dsp:nvSpPr>
      <dsp:spPr>
        <a:xfrm>
          <a:off x="2367434" y="1853388"/>
          <a:ext cx="470932" cy="530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367434" y="1959440"/>
        <a:ext cx="329652" cy="318155"/>
      </dsp:txXfrm>
    </dsp:sp>
    <dsp:sp modelId="{6E2CAE3F-514C-478F-89AC-E85544B31750}">
      <dsp:nvSpPr>
        <dsp:cNvPr id="0" name=""/>
        <dsp:cNvSpPr/>
      </dsp:nvSpPr>
      <dsp:spPr>
        <a:xfrm>
          <a:off x="3033849" y="0"/>
          <a:ext cx="2138143" cy="423703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Extract and employ evidence</a:t>
          </a:r>
          <a:endParaRPr lang="en-US" sz="2700" kern="1200" dirty="0"/>
        </a:p>
      </dsp:txBody>
      <dsp:txXfrm>
        <a:off x="3096473" y="62624"/>
        <a:ext cx="2012895" cy="4111789"/>
      </dsp:txXfrm>
    </dsp:sp>
    <dsp:sp modelId="{A7E956A8-0EBD-4C32-AEF8-7750E7424863}">
      <dsp:nvSpPr>
        <dsp:cNvPr id="0" name=""/>
        <dsp:cNvSpPr/>
      </dsp:nvSpPr>
      <dsp:spPr>
        <a:xfrm>
          <a:off x="5361356" y="1853388"/>
          <a:ext cx="401453" cy="530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361356" y="1959440"/>
        <a:ext cx="281017" cy="318155"/>
      </dsp:txXfrm>
    </dsp:sp>
    <dsp:sp modelId="{5C9E69E3-2412-4029-BB20-0A475BD72B63}">
      <dsp:nvSpPr>
        <dsp:cNvPr id="0" name=""/>
        <dsp:cNvSpPr/>
      </dsp:nvSpPr>
      <dsp:spPr>
        <a:xfrm>
          <a:off x="5929450" y="0"/>
          <a:ext cx="2138143" cy="423703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Build knowledge</a:t>
          </a:r>
          <a:endParaRPr lang="en-US" sz="2700" kern="1200" dirty="0"/>
        </a:p>
      </dsp:txBody>
      <dsp:txXfrm>
        <a:off x="5992074" y="62624"/>
        <a:ext cx="2012895" cy="41117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BA2C0-81D6-4191-B9EE-76CF737F4638}" type="datetimeFigureOut">
              <a:rPr lang="en-US" smtClean="0"/>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70340-DBEE-46A8-9957-4E6CB29C9FBB}" type="slidenum">
              <a:rPr lang="en-US" smtClean="0"/>
              <a:t>‹#›</a:t>
            </a:fld>
            <a:endParaRPr lang="en-US"/>
          </a:p>
        </p:txBody>
      </p:sp>
    </p:spTree>
    <p:extLst>
      <p:ext uri="{BB962C8B-B14F-4D97-AF65-F5344CB8AC3E}">
        <p14:creationId xmlns:p14="http://schemas.microsoft.com/office/powerpoint/2010/main" val="219271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ontent.infohio.org/ebooktitles.pdf"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content.infohio.org/ebooktitles_by_author.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find</a:t>
            </a:r>
            <a:r>
              <a:rPr lang="en-US" baseline="0" dirty="0" smtClean="0"/>
              <a:t> that writing helps you learn?  IN college and today, it is my single most-relied upon strategy to help me learn. Reading the material is not enough. I have to write about it (take notes, etc.) but then if I talk about what I have read and written with someone else, it cements the learning. </a:t>
            </a:r>
            <a:endParaRPr lang="en-US" dirty="0"/>
          </a:p>
        </p:txBody>
      </p:sp>
      <p:sp>
        <p:nvSpPr>
          <p:cNvPr id="4" name="Slide Number Placeholder 3"/>
          <p:cNvSpPr>
            <a:spLocks noGrp="1"/>
          </p:cNvSpPr>
          <p:nvPr>
            <p:ph type="sldNum" sz="quarter" idx="10"/>
          </p:nvPr>
        </p:nvSpPr>
        <p:spPr/>
        <p:txBody>
          <a:bodyPr/>
          <a:lstStyle/>
          <a:p>
            <a:fld id="{73854952-34C7-4E1E-9BAC-CD885CFC4D9B}" type="slidenum">
              <a:rPr lang="en-US" smtClean="0"/>
              <a:pPr/>
              <a:t>6</a:t>
            </a:fld>
            <a:endParaRPr lang="en-US"/>
          </a:p>
        </p:txBody>
      </p:sp>
    </p:spTree>
    <p:extLst>
      <p:ext uri="{BB962C8B-B14F-4D97-AF65-F5344CB8AC3E}">
        <p14:creationId xmlns:p14="http://schemas.microsoft.com/office/powerpoint/2010/main" val="138153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This division is predicated on the assumption that K-5 teachers teach reading and writing skills in all content areas.  Does this happen in your building?</a:t>
            </a:r>
          </a:p>
        </p:txBody>
      </p:sp>
      <p:sp>
        <p:nvSpPr>
          <p:cNvPr id="280" name="Shape 280"/>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83239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06437" y="4449762"/>
            <a:ext cx="5664199" cy="4217986"/>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5185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Answers should include these words. Now that you have examined the literacy standards, can you see how they apply to your content area grades 6-12? For K-5, did you get a deeper understanding of your standards? How aligned is your instruction to these standards?</a:t>
            </a:r>
          </a:p>
        </p:txBody>
      </p:sp>
      <p:sp>
        <p:nvSpPr>
          <p:cNvPr id="365" name="Shape 365"/>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79756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r>
              <a:rPr lang="en-US" altLang="en-US" smtClean="0"/>
              <a:t> that the Common Core State Standards require that the balance of writing students are asked to do parallels the balance assessed on the National Assessment of Educational Progress (NAEP).</a:t>
            </a:r>
          </a:p>
          <a:p>
            <a:r>
              <a:rPr lang="en-US" altLang="en-US" b="1" smtClean="0"/>
              <a:t>For instance, the facilitator might say,</a:t>
            </a:r>
            <a:endParaRPr lang="en-US" altLang="en-US" smtClean="0"/>
          </a:p>
          <a:p>
            <a:r>
              <a:rPr lang="en-US" altLang="en-US" smtClean="0"/>
              <a:t>“The Common Core State Standards ask students to write an increasing proportion of arguments and informational reports from sources as they progress through the grades. Consequently, less classroom time is spent in later grades on personal writing that asks students to detail personal experiences or opinions. The balance of types of writing students are asked to do should parallel the balance assessed on the National Assessment of Educational Progress (NAEP).</a:t>
            </a:r>
          </a:p>
          <a:p>
            <a:r>
              <a:rPr lang="en-US" altLang="en-US" smtClean="0"/>
              <a:t>So, by the time students are in high school, analytical writing (writing to argue and explain) has increased from 65% to 80% of their writing experience. We recognize, of course, that these forms of writing are not strictly independent; for example, arguments and explanations often include narrative elements, and both informing and arguing rely on using information or evidence drawn from texts.”</a:t>
            </a: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4569" indent="-274834" eaLnBrk="0" hangingPunct="0">
              <a:defRPr>
                <a:solidFill>
                  <a:schemeClr val="tx1"/>
                </a:solidFill>
                <a:latin typeface="Arial" charset="0"/>
              </a:defRPr>
            </a:lvl2pPr>
            <a:lvl3pPr marL="1099337" indent="-219867" eaLnBrk="0" hangingPunct="0">
              <a:defRPr>
                <a:solidFill>
                  <a:schemeClr val="tx1"/>
                </a:solidFill>
                <a:latin typeface="Arial" charset="0"/>
              </a:defRPr>
            </a:lvl3pPr>
            <a:lvl4pPr marL="1539072" indent="-219867" eaLnBrk="0" hangingPunct="0">
              <a:defRPr>
                <a:solidFill>
                  <a:schemeClr val="tx1"/>
                </a:solidFill>
                <a:latin typeface="Arial" charset="0"/>
              </a:defRPr>
            </a:lvl4pPr>
            <a:lvl5pPr marL="1978807" indent="-219867" eaLnBrk="0" hangingPunct="0">
              <a:defRPr>
                <a:solidFill>
                  <a:schemeClr val="tx1"/>
                </a:solidFill>
                <a:latin typeface="Arial" charset="0"/>
              </a:defRPr>
            </a:lvl5pPr>
            <a:lvl6pPr marL="2418542" indent="-219867" eaLnBrk="0" fontAlgn="base" hangingPunct="0">
              <a:spcBef>
                <a:spcPct val="0"/>
              </a:spcBef>
              <a:spcAft>
                <a:spcPct val="0"/>
              </a:spcAft>
              <a:defRPr>
                <a:solidFill>
                  <a:schemeClr val="tx1"/>
                </a:solidFill>
                <a:latin typeface="Arial" charset="0"/>
              </a:defRPr>
            </a:lvl6pPr>
            <a:lvl7pPr marL="2858277" indent="-219867" eaLnBrk="0" fontAlgn="base" hangingPunct="0">
              <a:spcBef>
                <a:spcPct val="0"/>
              </a:spcBef>
              <a:spcAft>
                <a:spcPct val="0"/>
              </a:spcAft>
              <a:defRPr>
                <a:solidFill>
                  <a:schemeClr val="tx1"/>
                </a:solidFill>
                <a:latin typeface="Arial" charset="0"/>
              </a:defRPr>
            </a:lvl7pPr>
            <a:lvl8pPr marL="3298012" indent="-219867" eaLnBrk="0" fontAlgn="base" hangingPunct="0">
              <a:spcBef>
                <a:spcPct val="0"/>
              </a:spcBef>
              <a:spcAft>
                <a:spcPct val="0"/>
              </a:spcAft>
              <a:defRPr>
                <a:solidFill>
                  <a:schemeClr val="tx1"/>
                </a:solidFill>
                <a:latin typeface="Arial" charset="0"/>
              </a:defRPr>
            </a:lvl8pPr>
            <a:lvl9pPr marL="3737747" indent="-219867" eaLnBrk="0" fontAlgn="base" hangingPunct="0">
              <a:spcBef>
                <a:spcPct val="0"/>
              </a:spcBef>
              <a:spcAft>
                <a:spcPct val="0"/>
              </a:spcAft>
              <a:defRPr>
                <a:solidFill>
                  <a:schemeClr val="tx1"/>
                </a:solidFill>
                <a:latin typeface="Arial" charset="0"/>
              </a:defRPr>
            </a:lvl9pPr>
          </a:lstStyle>
          <a:p>
            <a:pPr eaLnBrk="1" hangingPunct="1">
              <a:defRPr/>
            </a:pPr>
            <a:fld id="{67CF63A4-F635-48D8-8E43-BD3914FCB3EC}" type="slidenum">
              <a:rPr lang="en-US" altLang="en-US" smtClean="0"/>
              <a:pPr eaLnBrk="1" hangingPunct="1">
                <a:defRPr/>
              </a:pPr>
              <a:t>22</a:t>
            </a:fld>
            <a:endParaRPr lang="en-US" altLang="en-US" smtClean="0"/>
          </a:p>
        </p:txBody>
      </p:sp>
    </p:spTree>
    <p:extLst>
      <p:ext uri="{BB962C8B-B14F-4D97-AF65-F5344CB8AC3E}">
        <p14:creationId xmlns:p14="http://schemas.microsoft.com/office/powerpoint/2010/main" val="113303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often confuse persuasion and argument. </a:t>
            </a:r>
            <a:endParaRPr lang="en-US" dirty="0"/>
          </a:p>
        </p:txBody>
      </p:sp>
      <p:sp>
        <p:nvSpPr>
          <p:cNvPr id="4" name="Slide Number Placeholder 3"/>
          <p:cNvSpPr>
            <a:spLocks noGrp="1"/>
          </p:cNvSpPr>
          <p:nvPr>
            <p:ph type="sldNum" sz="quarter" idx="10"/>
          </p:nvPr>
        </p:nvSpPr>
        <p:spPr/>
        <p:txBody>
          <a:bodyPr/>
          <a:lstStyle/>
          <a:p>
            <a:fld id="{2E54A726-562F-457E-BEB8-CCA56BA009EC}" type="slidenum">
              <a:rPr lang="en-US" smtClean="0"/>
              <a:pPr/>
              <a:t>24</a:t>
            </a:fld>
            <a:endParaRPr lang="en-US" dirty="0"/>
          </a:p>
        </p:txBody>
      </p:sp>
    </p:spTree>
    <p:extLst>
      <p:ext uri="{BB962C8B-B14F-4D97-AF65-F5344CB8AC3E}">
        <p14:creationId xmlns:p14="http://schemas.microsoft.com/office/powerpoint/2010/main" val="22723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Explain</a:t>
            </a:r>
            <a:r>
              <a:rPr lang="en-US" altLang="en-US" dirty="0" smtClean="0"/>
              <a:t> that there is a fine but important distinction between logical argument and persuasive writing, even though persuasion is the goal of each. The distinction lies in the appeal each makes: Persuasion may rely on persuasive techniques such as appealing to self interest or emotion. Argument, on the other hand, always relies on a logical case that persuades by convincing the reader of the merits of the claims and proofs. </a:t>
            </a:r>
          </a:p>
          <a:p>
            <a:r>
              <a:rPr lang="en-US" altLang="en-US" b="1" dirty="0" smtClean="0"/>
              <a:t>For instance, the facilitator might say</a:t>
            </a:r>
            <a:r>
              <a:rPr lang="en-US" altLang="en-US" dirty="0" smtClean="0"/>
              <a:t>,</a:t>
            </a:r>
          </a:p>
          <a:p>
            <a:r>
              <a:rPr lang="en-US" altLang="en-US" dirty="0" smtClean="0"/>
              <a:t>“In Oregon, we have used the term </a:t>
            </a:r>
            <a:r>
              <a:rPr lang="en-US" altLang="en-US" i="1" dirty="0" smtClean="0"/>
              <a:t>persuasive mode </a:t>
            </a:r>
            <a:r>
              <a:rPr lang="en-US" altLang="en-US" dirty="0" smtClean="0"/>
              <a:t>to describe what in the Standards is called </a:t>
            </a:r>
            <a:r>
              <a:rPr lang="en-US" altLang="en-US" i="1" dirty="0" smtClean="0"/>
              <a:t>argument</a:t>
            </a:r>
            <a:r>
              <a:rPr lang="en-US" altLang="en-US" dirty="0" smtClean="0"/>
              <a:t>. The change in terminology is helpful in distinguishing the salient characteristic that elevates argument: logic. </a:t>
            </a:r>
          </a:p>
          <a:p>
            <a:r>
              <a:rPr lang="en-US" altLang="en-US" dirty="0" smtClean="0"/>
              <a:t>For instance, when asked to write a short paper “persuading a parent” to do something, we have all seen instances when one or more students will resort to flattery, bargaining, even pleading – which may in fact be very persuasive at home, but certainly does not represent progress toward -- or understanding of -- the ability to write a reasoned, logical argument that is required to be college and career ready.”</a:t>
            </a:r>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4569" indent="-274834" eaLnBrk="0" hangingPunct="0">
              <a:defRPr>
                <a:solidFill>
                  <a:schemeClr val="tx1"/>
                </a:solidFill>
                <a:latin typeface="Arial" charset="0"/>
              </a:defRPr>
            </a:lvl2pPr>
            <a:lvl3pPr marL="1099337" indent="-219867" eaLnBrk="0" hangingPunct="0">
              <a:defRPr>
                <a:solidFill>
                  <a:schemeClr val="tx1"/>
                </a:solidFill>
                <a:latin typeface="Arial" charset="0"/>
              </a:defRPr>
            </a:lvl3pPr>
            <a:lvl4pPr marL="1539072" indent="-219867" eaLnBrk="0" hangingPunct="0">
              <a:defRPr>
                <a:solidFill>
                  <a:schemeClr val="tx1"/>
                </a:solidFill>
                <a:latin typeface="Arial" charset="0"/>
              </a:defRPr>
            </a:lvl4pPr>
            <a:lvl5pPr marL="1978807" indent="-219867" eaLnBrk="0" hangingPunct="0">
              <a:defRPr>
                <a:solidFill>
                  <a:schemeClr val="tx1"/>
                </a:solidFill>
                <a:latin typeface="Arial" charset="0"/>
              </a:defRPr>
            </a:lvl5pPr>
            <a:lvl6pPr marL="2418542" indent="-219867" eaLnBrk="0" fontAlgn="base" hangingPunct="0">
              <a:spcBef>
                <a:spcPct val="0"/>
              </a:spcBef>
              <a:spcAft>
                <a:spcPct val="0"/>
              </a:spcAft>
              <a:defRPr>
                <a:solidFill>
                  <a:schemeClr val="tx1"/>
                </a:solidFill>
                <a:latin typeface="Arial" charset="0"/>
              </a:defRPr>
            </a:lvl6pPr>
            <a:lvl7pPr marL="2858277" indent="-219867" eaLnBrk="0" fontAlgn="base" hangingPunct="0">
              <a:spcBef>
                <a:spcPct val="0"/>
              </a:spcBef>
              <a:spcAft>
                <a:spcPct val="0"/>
              </a:spcAft>
              <a:defRPr>
                <a:solidFill>
                  <a:schemeClr val="tx1"/>
                </a:solidFill>
                <a:latin typeface="Arial" charset="0"/>
              </a:defRPr>
            </a:lvl7pPr>
            <a:lvl8pPr marL="3298012" indent="-219867" eaLnBrk="0" fontAlgn="base" hangingPunct="0">
              <a:spcBef>
                <a:spcPct val="0"/>
              </a:spcBef>
              <a:spcAft>
                <a:spcPct val="0"/>
              </a:spcAft>
              <a:defRPr>
                <a:solidFill>
                  <a:schemeClr val="tx1"/>
                </a:solidFill>
                <a:latin typeface="Arial" charset="0"/>
              </a:defRPr>
            </a:lvl8pPr>
            <a:lvl9pPr marL="3737747" indent="-219867" eaLnBrk="0" fontAlgn="base" hangingPunct="0">
              <a:spcBef>
                <a:spcPct val="0"/>
              </a:spcBef>
              <a:spcAft>
                <a:spcPct val="0"/>
              </a:spcAft>
              <a:defRPr>
                <a:solidFill>
                  <a:schemeClr val="tx1"/>
                </a:solidFill>
                <a:latin typeface="Arial" charset="0"/>
              </a:defRPr>
            </a:lvl9pPr>
          </a:lstStyle>
          <a:p>
            <a:pPr eaLnBrk="1" hangingPunct="1">
              <a:defRPr/>
            </a:pPr>
            <a:fld id="{2CCA537D-88CE-4069-A602-682E27F65403}" type="slidenum">
              <a:rPr lang="en-US" altLang="en-US" smtClean="0"/>
              <a:pPr eaLnBrk="1" hangingPunct="1">
                <a:defRPr/>
              </a:pPr>
              <a:t>25</a:t>
            </a:fld>
            <a:endParaRPr lang="en-US" altLang="en-US" smtClean="0"/>
          </a:p>
        </p:txBody>
      </p:sp>
    </p:spTree>
    <p:extLst>
      <p:ext uri="{BB962C8B-B14F-4D97-AF65-F5344CB8AC3E}">
        <p14:creationId xmlns:p14="http://schemas.microsoft.com/office/powerpoint/2010/main" val="888452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LDC is a national community of educators providing a teacher-designed and research-proven framework, online tools, and resources for creating literacy-rich assignments and courses across content areas.</a:t>
            </a:r>
            <a:endParaRPr lang="en-US" b="1" u="sng" dirty="0"/>
          </a:p>
        </p:txBody>
      </p:sp>
      <p:sp>
        <p:nvSpPr>
          <p:cNvPr id="4" name="Slide Number Placeholder 3"/>
          <p:cNvSpPr>
            <a:spLocks noGrp="1"/>
          </p:cNvSpPr>
          <p:nvPr>
            <p:ph type="sldNum" sz="quarter" idx="10"/>
          </p:nvPr>
        </p:nvSpPr>
        <p:spPr/>
        <p:txBody>
          <a:bodyPr/>
          <a:lstStyle/>
          <a:p>
            <a:fld id="{029609CB-E50D-614F-AD86-A629FA052984}" type="slidenum">
              <a:rPr lang="en-US" smtClean="0"/>
              <a:pPr/>
              <a:t>26</a:t>
            </a:fld>
            <a:endParaRPr lang="en-US"/>
          </a:p>
        </p:txBody>
      </p:sp>
    </p:spTree>
    <p:extLst>
      <p:ext uri="{BB962C8B-B14F-4D97-AF65-F5344CB8AC3E}">
        <p14:creationId xmlns:p14="http://schemas.microsoft.com/office/powerpoint/2010/main" val="129812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basic format.  If</a:t>
            </a:r>
            <a:r>
              <a:rPr lang="en-US" baseline="0" dirty="0" smtClean="0"/>
              <a:t> you have not printed the entire Guidebook 1.0 and LDC Template Task Collection, you need to print </a:t>
            </a:r>
            <a:r>
              <a:rPr lang="en-US" b="1" baseline="0" dirty="0" smtClean="0"/>
              <a:t>at least pages 1-5</a:t>
            </a:r>
            <a:r>
              <a:rPr lang="en-US" b="0" baseline="0" dirty="0" smtClean="0"/>
              <a:t> of the Template Task Collection for each participant.</a:t>
            </a:r>
            <a:endParaRPr lang="en-US" dirty="0"/>
          </a:p>
        </p:txBody>
      </p:sp>
      <p:sp>
        <p:nvSpPr>
          <p:cNvPr id="4" name="Slide Number Placeholder 3"/>
          <p:cNvSpPr>
            <a:spLocks noGrp="1"/>
          </p:cNvSpPr>
          <p:nvPr>
            <p:ph type="sldNum" sz="quarter" idx="10"/>
          </p:nvPr>
        </p:nvSpPr>
        <p:spPr/>
        <p:txBody>
          <a:bodyPr/>
          <a:lstStyle/>
          <a:p>
            <a:fld id="{1652F7D5-2EDA-C845-9F67-D354A8C3A030}" type="slidenum">
              <a:rPr lang="en-US" smtClean="0"/>
              <a:pPr/>
              <a:t>27</a:t>
            </a:fld>
            <a:endParaRPr lang="en-US"/>
          </a:p>
        </p:txBody>
      </p:sp>
    </p:spTree>
    <p:extLst>
      <p:ext uri="{BB962C8B-B14F-4D97-AF65-F5344CB8AC3E}">
        <p14:creationId xmlns:p14="http://schemas.microsoft.com/office/powerpoint/2010/main" val="3667052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second of the two basic formats:  After researching (reading) (previous slide) and the essential question format.</a:t>
            </a:r>
            <a:endParaRPr lang="en-US" dirty="0"/>
          </a:p>
        </p:txBody>
      </p:sp>
      <p:sp>
        <p:nvSpPr>
          <p:cNvPr id="4" name="Slide Number Placeholder 3"/>
          <p:cNvSpPr>
            <a:spLocks noGrp="1"/>
          </p:cNvSpPr>
          <p:nvPr>
            <p:ph type="sldNum" sz="quarter" idx="10"/>
          </p:nvPr>
        </p:nvSpPr>
        <p:spPr/>
        <p:txBody>
          <a:bodyPr/>
          <a:lstStyle/>
          <a:p>
            <a:fld id="{1652F7D5-2EDA-C845-9F67-D354A8C3A030}" type="slidenum">
              <a:rPr lang="en-US" smtClean="0"/>
              <a:pPr/>
              <a:t>29</a:t>
            </a:fld>
            <a:endParaRPr lang="en-US"/>
          </a:p>
        </p:txBody>
      </p:sp>
    </p:spTree>
    <p:extLst>
      <p:ext uri="{BB962C8B-B14F-4D97-AF65-F5344CB8AC3E}">
        <p14:creationId xmlns:p14="http://schemas.microsoft.com/office/powerpoint/2010/main" val="320753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126"/>
          <p:cNvSpPr>
            <a:spLocks noGrp="1" noRot="1" noChangeAspect="1" noTextEdit="1"/>
          </p:cNvSpPr>
          <p:nvPr>
            <p:ph type="sldImg" idx="2"/>
          </p:nvPr>
        </p:nvSpPr>
        <p:spPr>
          <a:noFill/>
          <a:ln>
            <a:headEnd/>
            <a:tailEnd/>
          </a:ln>
        </p:spPr>
      </p:sp>
      <p:sp>
        <p:nvSpPr>
          <p:cNvPr id="127" name="Shape 127"/>
          <p:cNvSpPr txBox="1">
            <a:spLocks noGrp="1"/>
          </p:cNvSpPr>
          <p:nvPr>
            <p:ph type="body" idx="1"/>
          </p:nvPr>
        </p:nvSpPr>
        <p:spPr>
          <a:xfrm>
            <a:off x="685800" y="4343400"/>
            <a:ext cx="5486400" cy="3231614"/>
          </a:xfrm>
          <a:ln/>
        </p:spPr>
        <p:txBody>
          <a:bodyPr tIns="45700" bIns="45700" anchor="t">
            <a:spAutoFit/>
          </a:bodyPr>
          <a:lstStyle/>
          <a:p>
            <a:pPr marL="171450" indent="-171450" eaLnBrk="1" fontAlgn="auto" hangingPunct="1">
              <a:spcBef>
                <a:spcPts val="0"/>
              </a:spcBef>
              <a:spcAft>
                <a:spcPts val="0"/>
              </a:spcAft>
              <a:buClr>
                <a:srgbClr val="000000"/>
              </a:buClr>
              <a:buSzPct val="152777"/>
              <a:buFont typeface="Arial"/>
              <a:buChar char="•"/>
              <a:defRPr/>
            </a:pPr>
            <a:r>
              <a:rPr lang="x-none" sz="1200"/>
              <a:t>TDQ’s should not </a:t>
            </a:r>
            <a:r>
              <a:rPr lang="x-none" sz="1200" i="1"/>
              <a:t>require</a:t>
            </a:r>
            <a:r>
              <a:rPr lang="x-none" sz="1200"/>
              <a:t> background knowledge (stores of background knowledge can be added to by collecting the evidence from the text to further build knowledge, or can be tapped into to make meaning of the text.)</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Questions that involve analysis, synthesis, evaluation actually point towards the most difficult parts of text.  Literal question do not.</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TDQ’s will drive the CCSS in the classroom if questions are asked about words, sentences, paragraphs, big ideas, themes, relationships, etc.</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TDQ’s are an opportunity to address the academic (tier two) vocabulary and syntax that are features of complex text – the features that make text difficult for students</a:t>
            </a:r>
            <a:r>
              <a:rPr lang="x-none" sz="1200" smtClean="0"/>
              <a:t>.</a:t>
            </a:r>
            <a:endParaRPr lang="en-US" sz="1200" dirty="0" smtClean="0"/>
          </a:p>
          <a:p>
            <a:pPr eaLnBrk="1" fontAlgn="auto" hangingPunct="1">
              <a:spcBef>
                <a:spcPts val="0"/>
              </a:spcBef>
              <a:spcAft>
                <a:spcPts val="0"/>
              </a:spcAft>
              <a:buClr>
                <a:srgbClr val="000000"/>
              </a:buClr>
              <a:buSzPct val="152777"/>
              <a:buFont typeface="Arial"/>
              <a:buNone/>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This means that good questions actually make students stronger and more capable readers.</a:t>
            </a:r>
          </a:p>
          <a:p>
            <a:pPr eaLnBrk="1" fontAlgn="auto" hangingPunct="1">
              <a:spcBef>
                <a:spcPts val="0"/>
              </a:spcBef>
              <a:spcAft>
                <a:spcPts val="0"/>
              </a:spcAft>
              <a:defRPr/>
            </a:pPr>
            <a:endParaRPr lang="x-none" sz="1200"/>
          </a:p>
        </p:txBody>
      </p:sp>
      <p:sp>
        <p:nvSpPr>
          <p:cNvPr id="52228" name="Shape 128"/>
          <p:cNvSpPr>
            <a:spLocks noGrp="1"/>
          </p:cNvSpPr>
          <p:nvPr>
            <p:ph type="sldNum" sz="quarter" idx="12"/>
          </p:nvPr>
        </p:nvSpPr>
        <p:spPr>
          <a:xfrm>
            <a:off x="3884613" y="8865454"/>
            <a:ext cx="2971800" cy="276959"/>
          </a:xfrm>
          <a:noFill/>
        </p:spPr>
        <p:txBody>
          <a:bodyPr tIns="45700" bIns="45700">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buSzPct val="25000"/>
            </a:pPr>
            <a:r>
              <a:rPr lang="en-US" altLang="en-US" smtClean="0">
                <a:solidFill>
                  <a:srgbClr val="000000"/>
                </a:solidFill>
              </a:rPr>
              <a:t> </a:t>
            </a:r>
          </a:p>
        </p:txBody>
      </p:sp>
    </p:spTree>
    <p:extLst>
      <p:ext uri="{BB962C8B-B14F-4D97-AF65-F5344CB8AC3E}">
        <p14:creationId xmlns:p14="http://schemas.microsoft.com/office/powerpoint/2010/main" val="68490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8" name="Shape 398"/>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Step 1:  Engage with complex text  (Discuss concept of complex text and how CCSS  defines it)</a:t>
            </a:r>
          </a:p>
          <a:p>
            <a:pPr marL="0" marR="0" lvl="0" indent="0" algn="l" rtl="0">
              <a:spcBef>
                <a:spcPts val="0"/>
              </a:spcBef>
              <a:buSzPct val="25000"/>
              <a:buFont typeface="Arial"/>
              <a:buNone/>
            </a:pPr>
            <a:r>
              <a:rPr lang="en-US" sz="1800" b="0" i="0" u="none" strike="noStrike" cap="none" baseline="0"/>
              <a:t>Step 2:  Extract and employ evidence (What might this look like in action?  Students writing about text, talking about the text with each other, presenting information from the text.)</a:t>
            </a:r>
          </a:p>
          <a:p>
            <a:pPr marL="0" marR="0" lvl="0" indent="0" algn="l" rtl="0">
              <a:spcBef>
                <a:spcPts val="0"/>
              </a:spcBef>
              <a:buSzPct val="25000"/>
              <a:buFont typeface="Arial"/>
              <a:buNone/>
            </a:pPr>
            <a:r>
              <a:rPr lang="en-US" sz="1800" b="0" i="0" u="none" strike="noStrike" cap="none" baseline="0"/>
              <a:t>Step 3:  Ultimate goal of education is to build knowledge.  Effective literacy practices will increase knowledge building in all content areas.</a:t>
            </a:r>
          </a:p>
        </p:txBody>
      </p:sp>
      <p:sp>
        <p:nvSpPr>
          <p:cNvPr id="399" name="Shape 399"/>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55077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145"/>
          <p:cNvSpPr>
            <a:spLocks noGrp="1" noRot="1" noChangeAspect="1" noTextEdit="1"/>
          </p:cNvSpPr>
          <p:nvPr>
            <p:ph type="sldImg" idx="2"/>
          </p:nvPr>
        </p:nvSpPr>
        <p:spPr>
          <a:noFill/>
          <a:ln>
            <a:headEnd/>
            <a:tailEnd/>
          </a:ln>
        </p:spPr>
      </p:sp>
      <p:sp>
        <p:nvSpPr>
          <p:cNvPr id="146" name="Shape 146"/>
          <p:cNvSpPr txBox="1">
            <a:spLocks noGrp="1"/>
          </p:cNvSpPr>
          <p:nvPr>
            <p:ph type="body" idx="1"/>
          </p:nvPr>
        </p:nvSpPr>
        <p:spPr>
          <a:xfrm>
            <a:off x="685800" y="4343400"/>
            <a:ext cx="5486400" cy="2123618"/>
          </a:xfrm>
          <a:ln/>
        </p:spPr>
        <p:txBody>
          <a:bodyPr tIns="45700" bIns="45700" anchor="t">
            <a:spAutoFit/>
          </a:bodyPr>
          <a:lstStyle/>
          <a:p>
            <a:pPr eaLnBrk="1" fontAlgn="auto" hangingPunct="1">
              <a:spcBef>
                <a:spcPts val="0"/>
              </a:spcBef>
              <a:spcAft>
                <a:spcPts val="0"/>
              </a:spcAft>
              <a:buSzPct val="25000"/>
              <a:buFont typeface="Arial"/>
              <a:buNone/>
              <a:defRPr/>
            </a:pPr>
            <a:r>
              <a:rPr lang="x-none"/>
              <a:t>Text-dependent questions require students to pay attention to the text at hand and to draw evidence from that text.</a:t>
            </a:r>
          </a:p>
          <a:p>
            <a:pPr eaLnBrk="1" fontAlgn="auto" hangingPunct="1">
              <a:spcBef>
                <a:spcPts val="0"/>
              </a:spcBef>
              <a:spcAft>
                <a:spcPts val="0"/>
              </a:spcAft>
              <a:defRPr/>
            </a:pPr>
            <a:endParaRPr lang="x-none"/>
          </a:p>
          <a:p>
            <a:pPr eaLnBrk="1" fontAlgn="auto" hangingPunct="1">
              <a:spcBef>
                <a:spcPts val="0"/>
              </a:spcBef>
              <a:spcAft>
                <a:spcPts val="0"/>
              </a:spcAft>
              <a:buSzPct val="25000"/>
              <a:buFont typeface="Arial"/>
              <a:buNone/>
              <a:defRPr/>
            </a:pPr>
            <a:r>
              <a:rPr lang="x-none"/>
              <a:t>What does this look like in the classroom?</a:t>
            </a:r>
          </a:p>
          <a:p>
            <a:pPr eaLnBrk="1" fontAlgn="auto" hangingPunct="1">
              <a:spcBef>
                <a:spcPts val="0"/>
              </a:spcBef>
              <a:spcAft>
                <a:spcPts val="0"/>
              </a:spcAft>
              <a:defRPr/>
            </a:pPr>
            <a:endParaRPr lang="x-none"/>
          </a:p>
          <a:p>
            <a:pPr marL="171450" indent="-171450" eaLnBrk="1" fontAlgn="auto" hangingPunct="1">
              <a:spcBef>
                <a:spcPts val="0"/>
              </a:spcBef>
              <a:spcAft>
                <a:spcPts val="0"/>
              </a:spcAft>
              <a:buClr>
                <a:srgbClr val="000000"/>
              </a:buClr>
              <a:buSzPct val="129629"/>
              <a:buFont typeface="Arial"/>
              <a:buChar char="•"/>
              <a:defRPr/>
            </a:pPr>
            <a:r>
              <a:rPr lang="x-none"/>
              <a:t>Teachers insist that classroom experiences stay deeply connected to the text on the page and that students develop habits for making evidentiary argument both in conversation, as well as in </a:t>
            </a:r>
            <a:r>
              <a:rPr lang="x-none" smtClean="0"/>
              <a:t>writing</a:t>
            </a:r>
            <a:r>
              <a:rPr lang="en-US" dirty="0" smtClean="0"/>
              <a:t>,</a:t>
            </a:r>
            <a:r>
              <a:rPr lang="x-none" smtClean="0"/>
              <a:t> </a:t>
            </a:r>
            <a:r>
              <a:rPr lang="x-none"/>
              <a:t>to assess comprehension of a text.</a:t>
            </a:r>
          </a:p>
          <a:p>
            <a:pPr eaLnBrk="1" fontAlgn="auto" hangingPunct="1">
              <a:spcBef>
                <a:spcPts val="0"/>
              </a:spcBef>
              <a:spcAft>
                <a:spcPts val="0"/>
              </a:spcAft>
              <a:defRPr/>
            </a:pPr>
            <a:endParaRPr lang="x-none"/>
          </a:p>
          <a:p>
            <a:pPr marL="171450" indent="-171450" eaLnBrk="1" fontAlgn="auto" hangingPunct="1">
              <a:spcBef>
                <a:spcPts val="0"/>
              </a:spcBef>
              <a:spcAft>
                <a:spcPts val="0"/>
              </a:spcAft>
              <a:buClr>
                <a:srgbClr val="000000"/>
              </a:buClr>
              <a:buSzPct val="129629"/>
              <a:buFont typeface="Arial"/>
              <a:buChar char="•"/>
              <a:defRPr/>
            </a:pPr>
            <a:r>
              <a:rPr lang="x-none"/>
              <a:t>Students have rich and rigorous conversations and develop writing that </a:t>
            </a:r>
            <a:r>
              <a:rPr lang="en-US" dirty="0" smtClean="0"/>
              <a:t>is </a:t>
            </a:r>
            <a:r>
              <a:rPr lang="x-none" smtClean="0"/>
              <a:t>dependent </a:t>
            </a:r>
            <a:r>
              <a:rPr lang="x-none"/>
              <a:t>on a common text. </a:t>
            </a:r>
          </a:p>
        </p:txBody>
      </p:sp>
      <p:sp>
        <p:nvSpPr>
          <p:cNvPr id="54276" name="Shape 147"/>
          <p:cNvSpPr>
            <a:spLocks noGrp="1"/>
          </p:cNvSpPr>
          <p:nvPr>
            <p:ph type="sldNum" sz="quarter" idx="12"/>
          </p:nvPr>
        </p:nvSpPr>
        <p:spPr>
          <a:xfrm>
            <a:off x="3884613" y="8865454"/>
            <a:ext cx="2971800" cy="276959"/>
          </a:xfrm>
          <a:noFill/>
        </p:spPr>
        <p:txBody>
          <a:bodyPr tIns="45700" bIns="45700">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buSzPct val="25000"/>
            </a:pPr>
            <a:r>
              <a:rPr lang="en-US" altLang="en-US" smtClean="0">
                <a:solidFill>
                  <a:srgbClr val="000000"/>
                </a:solidFill>
              </a:rPr>
              <a:t> </a:t>
            </a:r>
          </a:p>
        </p:txBody>
      </p:sp>
    </p:spTree>
    <p:extLst>
      <p:ext uri="{BB962C8B-B14F-4D97-AF65-F5344CB8AC3E}">
        <p14:creationId xmlns:p14="http://schemas.microsoft.com/office/powerpoint/2010/main" val="248265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900" dirty="0" smtClean="0">
                <a:ea typeface="ＭＳ Ｐゴシック" pitchFamily="34" charset="-128"/>
              </a:rPr>
              <a:t>Allow viewers</a:t>
            </a:r>
            <a:r>
              <a:rPr lang="en-US" sz="1900" baseline="0" dirty="0" smtClean="0">
                <a:ea typeface="ＭＳ Ｐゴシック" pitchFamily="34" charset="-128"/>
              </a:rPr>
              <a:t> to read question.</a:t>
            </a:r>
          </a:p>
          <a:p>
            <a:pPr>
              <a:lnSpc>
                <a:spcPct val="80000"/>
              </a:lnSpc>
            </a:pPr>
            <a:r>
              <a:rPr lang="en-US" sz="1900" dirty="0" smtClean="0">
                <a:ea typeface="ＭＳ Ｐゴシック" pitchFamily="34" charset="-128"/>
              </a:rPr>
              <a:t>Aligns to the standards</a:t>
            </a:r>
            <a:r>
              <a:rPr lang="en-US" sz="1900" baseline="0" dirty="0" smtClean="0">
                <a:ea typeface="ＭＳ Ｐゴシック" pitchFamily="34" charset="-128"/>
              </a:rPr>
              <a:t> and reflects good practice.</a:t>
            </a:r>
          </a:p>
          <a:p>
            <a:pPr>
              <a:lnSpc>
                <a:spcPct val="80000"/>
              </a:lnSpc>
            </a:pPr>
            <a:endParaRPr lang="en-US" sz="1900" baseline="0" dirty="0" smtClean="0">
              <a:ea typeface="ＭＳ Ｐゴシック" pitchFamily="34" charset="-128"/>
            </a:endParaRPr>
          </a:p>
          <a:p>
            <a:pPr>
              <a:lnSpc>
                <a:spcPct val="80000"/>
              </a:lnSpc>
            </a:pPr>
            <a:r>
              <a:rPr lang="en-US" sz="1900" dirty="0" smtClean="0">
                <a:ea typeface="ＭＳ Ｐゴシック" pitchFamily="34" charset="-128"/>
              </a:rPr>
              <a:t>Specific CCSS alignment to:</a:t>
            </a:r>
          </a:p>
          <a:p>
            <a:pPr lvl="1">
              <a:lnSpc>
                <a:spcPct val="80000"/>
              </a:lnSpc>
            </a:pPr>
            <a:r>
              <a:rPr lang="en-US" sz="1600" dirty="0" smtClean="0">
                <a:ea typeface="ＭＳ Ｐゴシック" pitchFamily="34" charset="-128"/>
              </a:rPr>
              <a:t>RI.7.1 (use of evidence); RI.7.8 (evaluate claims in a text); RI.7.9  (comparison of authors</a:t>
            </a:r>
            <a:r>
              <a:rPr lang="ja-JP" altLang="en-US" sz="1600" dirty="0" smtClean="0">
                <a:ea typeface="ＭＳ Ｐゴシック" pitchFamily="34" charset="-128"/>
              </a:rPr>
              <a:t>’</a:t>
            </a:r>
            <a:r>
              <a:rPr lang="en-US" altLang="ja-JP" sz="1600" dirty="0" smtClean="0">
                <a:ea typeface="ＭＳ Ｐゴシック" pitchFamily="34" charset="-128"/>
              </a:rPr>
              <a:t> presentation); RI.7.10 (complex texts).</a:t>
            </a:r>
          </a:p>
          <a:p>
            <a:pPr lvl="1">
              <a:lnSpc>
                <a:spcPct val="80000"/>
              </a:lnSpc>
            </a:pPr>
            <a:r>
              <a:rPr lang="en-US" sz="1600" dirty="0" smtClean="0">
                <a:ea typeface="ＭＳ Ｐゴシック" pitchFamily="34" charset="-128"/>
              </a:rPr>
              <a:t>W.7.2 (writing to inform and explain); W.7.4 (writing coherently);  W.7.7 (conduct short research projects); W.7.8 (gather relevant information from multiple sources); W.7.9 (drawing evidence from texts).</a:t>
            </a:r>
          </a:p>
          <a:p>
            <a:pPr lvl="1">
              <a:lnSpc>
                <a:spcPct val="80000"/>
              </a:lnSpc>
            </a:pPr>
            <a:r>
              <a:rPr lang="en-US" sz="1600" dirty="0" smtClean="0">
                <a:ea typeface="ＭＳ Ｐゴシック" pitchFamily="34" charset="-128"/>
              </a:rPr>
              <a:t>L.7.1-3 (grammar and conventions).</a:t>
            </a:r>
          </a:p>
          <a:p>
            <a:r>
              <a:rPr lang="en-US" sz="1900" dirty="0" smtClean="0">
                <a:ea typeface="ＭＳ Ｐゴシック" pitchFamily="34" charset="-128"/>
              </a:rPr>
              <a:t>Measures the ability to </a:t>
            </a:r>
            <a:r>
              <a:rPr lang="en-US" sz="1900" i="1" dirty="0" smtClean="0">
                <a:ea typeface="ＭＳ Ｐゴシック" pitchFamily="34" charset="-128"/>
              </a:rPr>
              <a:t>compare and synthesize ideas </a:t>
            </a:r>
            <a:r>
              <a:rPr lang="en-US" sz="1900" dirty="0" smtClean="0">
                <a:ea typeface="ＭＳ Ｐゴシック" pitchFamily="34" charset="-128"/>
              </a:rPr>
              <a:t>across multiple texts and the ability to analyze the strength of various arguments.  </a:t>
            </a:r>
          </a:p>
          <a:p>
            <a:r>
              <a:rPr lang="en-US" sz="1900" dirty="0" smtClean="0">
                <a:ea typeface="ＭＳ Ｐゴシック" pitchFamily="34" charset="-128"/>
              </a:rPr>
              <a:t>Asks students to </a:t>
            </a:r>
            <a:r>
              <a:rPr lang="en-US" sz="1900" i="1" dirty="0" smtClean="0">
                <a:ea typeface="ＭＳ Ｐゴシック" pitchFamily="34" charset="-128"/>
              </a:rPr>
              <a:t>write to sources </a:t>
            </a:r>
            <a:r>
              <a:rPr lang="en-US" sz="1900" dirty="0" smtClean="0">
                <a:ea typeface="ＭＳ Ｐゴシック" pitchFamily="34" charset="-128"/>
              </a:rPr>
              <a:t>rather than write to a de-contextualized prompt.</a:t>
            </a:r>
          </a:p>
          <a:p>
            <a:r>
              <a:rPr lang="en-US" sz="1900" dirty="0" smtClean="0">
                <a:ea typeface="ＭＳ Ｐゴシック" pitchFamily="34" charset="-128"/>
              </a:rPr>
              <a:t>Focuses on students</a:t>
            </a:r>
            <a:r>
              <a:rPr lang="en-US" altLang="ja-JP" sz="1900" dirty="0" smtClean="0">
                <a:ea typeface="ＭＳ Ｐゴシック" pitchFamily="34" charset="-128"/>
              </a:rPr>
              <a:t> rigorously </a:t>
            </a:r>
            <a:r>
              <a:rPr lang="en-US" altLang="ja-JP" sz="1900" i="1" dirty="0" smtClean="0">
                <a:ea typeface="ＭＳ Ｐゴシック" pitchFamily="34" charset="-128"/>
              </a:rPr>
              <a:t>citing evidence </a:t>
            </a:r>
            <a:r>
              <a:rPr lang="en-US" altLang="ja-JP" sz="1900" dirty="0" smtClean="0">
                <a:ea typeface="ＭＳ Ｐゴシック" pitchFamily="34" charset="-128"/>
              </a:rPr>
              <a:t>for their answer.</a:t>
            </a:r>
          </a:p>
          <a:p>
            <a:r>
              <a:rPr lang="en-US" sz="1900" dirty="0" smtClean="0">
                <a:ea typeface="ＭＳ Ｐゴシック" pitchFamily="34" charset="-128"/>
              </a:rPr>
              <a:t>Requires students to delve deeply into multiple texts to gather evidence to analyze a given claim, </a:t>
            </a:r>
            <a:r>
              <a:rPr lang="en-US" sz="1900" i="1" dirty="0" smtClean="0">
                <a:ea typeface="ＭＳ Ｐゴシック" pitchFamily="34" charset="-128"/>
              </a:rPr>
              <a:t>simulating the research process.</a:t>
            </a:r>
          </a:p>
          <a:p>
            <a:r>
              <a:rPr lang="en-US" sz="1900" dirty="0" smtClean="0">
                <a:ea typeface="ＭＳ Ｐゴシック" pitchFamily="34" charset="-128"/>
              </a:rPr>
              <a:t>Requires students to demonstrate they can apply the </a:t>
            </a:r>
            <a:r>
              <a:rPr lang="en-US" sz="1900" i="1" dirty="0" smtClean="0">
                <a:ea typeface="ＭＳ Ｐゴシック" pitchFamily="34" charset="-128"/>
              </a:rPr>
              <a:t>knowledge of language and conventions </a:t>
            </a:r>
            <a:r>
              <a:rPr lang="en-US" sz="1900" dirty="0" smtClean="0">
                <a:ea typeface="ＭＳ Ｐゴシック" pitchFamily="34" charset="-128"/>
              </a:rPr>
              <a:t>when writing.</a:t>
            </a:r>
          </a:p>
          <a:p>
            <a:endParaRPr lang="en-US" dirty="0"/>
          </a:p>
        </p:txBody>
      </p:sp>
      <p:sp>
        <p:nvSpPr>
          <p:cNvPr id="4" name="Slide Number Placeholder 3"/>
          <p:cNvSpPr>
            <a:spLocks noGrp="1"/>
          </p:cNvSpPr>
          <p:nvPr>
            <p:ph type="sldNum" sz="quarter" idx="10"/>
          </p:nvPr>
        </p:nvSpPr>
        <p:spPr/>
        <p:txBody>
          <a:bodyPr/>
          <a:lstStyle/>
          <a:p>
            <a:fld id="{4A04CEFA-DA6E-4F09-949E-06A0C6F75618}" type="slidenum">
              <a:rPr lang="en-US" smtClean="0"/>
              <a:t>39</a:t>
            </a:fld>
            <a:endParaRPr lang="en-US" dirty="0"/>
          </a:p>
        </p:txBody>
      </p:sp>
    </p:spTree>
    <p:extLst>
      <p:ext uri="{BB962C8B-B14F-4D97-AF65-F5344CB8AC3E}">
        <p14:creationId xmlns:p14="http://schemas.microsoft.com/office/powerpoint/2010/main" val="177766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E2A9-192F-4ED1-9570-56CD15D882F1}" type="slidenum">
              <a:rPr lang="en-US" smtClean="0"/>
              <a:t>40</a:t>
            </a:fld>
            <a:endParaRPr lang="en-US"/>
          </a:p>
        </p:txBody>
      </p:sp>
    </p:spTree>
    <p:extLst>
      <p:ext uri="{BB962C8B-B14F-4D97-AF65-F5344CB8AC3E}">
        <p14:creationId xmlns:p14="http://schemas.microsoft.com/office/powerpoint/2010/main" val="4284728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including more research, teachers are addressing</a:t>
            </a:r>
            <a:r>
              <a:rPr lang="en-US" baseline="0" dirty="0" smtClean="0"/>
              <a:t> all the shifts.</a:t>
            </a:r>
            <a:endParaRPr lang="en-US" dirty="0"/>
          </a:p>
        </p:txBody>
      </p:sp>
      <p:sp>
        <p:nvSpPr>
          <p:cNvPr id="4" name="Slide Number Placeholder 3"/>
          <p:cNvSpPr>
            <a:spLocks noGrp="1"/>
          </p:cNvSpPr>
          <p:nvPr>
            <p:ph type="sldNum" sz="quarter" idx="10"/>
          </p:nvPr>
        </p:nvSpPr>
        <p:spPr/>
        <p:txBody>
          <a:bodyPr/>
          <a:lstStyle/>
          <a:p>
            <a:fld id="{6CEE1650-8591-47C3-BCCC-D012072A66BD}" type="slidenum">
              <a:rPr lang="en-US" smtClean="0"/>
              <a:t>43</a:t>
            </a:fld>
            <a:endParaRPr lang="en-US"/>
          </a:p>
        </p:txBody>
      </p:sp>
    </p:spTree>
    <p:extLst>
      <p:ext uri="{BB962C8B-B14F-4D97-AF65-F5344CB8AC3E}">
        <p14:creationId xmlns:p14="http://schemas.microsoft.com/office/powerpoint/2010/main" val="3039195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School Library Journal, April 2012</a:t>
            </a:r>
          </a:p>
          <a:p>
            <a:r>
              <a:rPr lang="en-US" baseline="0" dirty="0" smtClean="0"/>
              <a:t>Article “All Aboard!: Implementing Common Core Offers School Librarians an Opportunity to Take the Lead” by Rebecca Hill</a:t>
            </a:r>
          </a:p>
          <a:p>
            <a:endParaRPr lang="en-US" baseline="0" dirty="0" smtClean="0"/>
          </a:p>
          <a:p>
            <a:r>
              <a:rPr lang="en-US" baseline="0" dirty="0" smtClean="0"/>
              <a:t>Here come ocean liner behemoth….the Common Core.  Many teachers will feel lost in knowing how to implement them . But librarians are here for the rescue with their knowledge of inquiry and informational literacy.  </a:t>
            </a:r>
            <a:endParaRPr lang="en-US" dirty="0"/>
          </a:p>
        </p:txBody>
      </p:sp>
      <p:sp>
        <p:nvSpPr>
          <p:cNvPr id="4" name="Slide Number Placeholder 3"/>
          <p:cNvSpPr>
            <a:spLocks noGrp="1"/>
          </p:cNvSpPr>
          <p:nvPr>
            <p:ph type="sldNum" sz="quarter" idx="10"/>
          </p:nvPr>
        </p:nvSpPr>
        <p:spPr/>
        <p:txBody>
          <a:bodyPr/>
          <a:lstStyle/>
          <a:p>
            <a:fld id="{E23B4D7E-ED65-4D7D-ADFB-BD4471615165}" type="slidenum">
              <a:rPr lang="en-US" smtClean="0"/>
              <a:pPr/>
              <a:t>45</a:t>
            </a:fld>
            <a:endParaRPr lang="en-US" dirty="0"/>
          </a:p>
        </p:txBody>
      </p:sp>
    </p:spTree>
    <p:extLst>
      <p:ext uri="{BB962C8B-B14F-4D97-AF65-F5344CB8AC3E}">
        <p14:creationId xmlns:p14="http://schemas.microsoft.com/office/powerpoint/2010/main" val="369687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i="1" smtClean="0"/>
              <a:t>INFOhio eBook Collection</a:t>
            </a:r>
            <a:r>
              <a:rPr lang="en-US" altLang="en-US" smtClean="0"/>
              <a:t/>
            </a:r>
            <a:br>
              <a:rPr lang="en-US" altLang="en-US" smtClean="0"/>
            </a:br>
            <a:r>
              <a:rPr lang="en-US" altLang="en-US" smtClean="0"/>
              <a:t>1) The </a:t>
            </a:r>
            <a:r>
              <a:rPr lang="en-US" altLang="en-US" i="1" smtClean="0"/>
              <a:t>INFOhio eBook Collection</a:t>
            </a:r>
            <a:r>
              <a:rPr lang="en-US" altLang="en-US" smtClean="0"/>
              <a:t> contains titles available for online viewing or download to electronic devices. This collection includes 600-plus e-book public-domain titles from </a:t>
            </a:r>
            <a:r>
              <a:rPr lang="en-US" altLang="en-US" i="1" smtClean="0"/>
              <a:t>Project Gutenberg</a:t>
            </a:r>
            <a:r>
              <a:rPr lang="en-US" altLang="en-US" smtClean="0"/>
              <a:t> and 69 audio books from </a:t>
            </a:r>
            <a:r>
              <a:rPr lang="en-US" altLang="en-US" i="1" smtClean="0"/>
              <a:t>ThoughtAudio</a:t>
            </a:r>
            <a:r>
              <a:rPr lang="en-US" altLang="en-US" smtClean="0"/>
              <a:t>. These classic literature authors and titles were selected from school recommended and required reading lists, and ODE exemplar titles.</a:t>
            </a:r>
          </a:p>
          <a:p>
            <a:pPr eaLnBrk="1" hangingPunct="1">
              <a:spcBef>
                <a:spcPct val="0"/>
              </a:spcBef>
            </a:pPr>
            <a:r>
              <a:rPr lang="en-US" altLang="en-US" smtClean="0"/>
              <a:t>2) The </a:t>
            </a:r>
            <a:r>
              <a:rPr lang="en-US" altLang="en-US" i="1" smtClean="0"/>
              <a:t>eBook Collection</a:t>
            </a:r>
            <a:r>
              <a:rPr lang="en-US" altLang="en-US" smtClean="0"/>
              <a:t> can be searched either through the INFOhio online catalog (CAT) or the </a:t>
            </a:r>
            <a:r>
              <a:rPr lang="en-US" altLang="en-US" i="1" smtClean="0"/>
              <a:t>Discovery Portal</a:t>
            </a:r>
            <a:r>
              <a:rPr lang="en-US" altLang="en-US" smtClean="0"/>
              <a:t>. </a:t>
            </a:r>
          </a:p>
          <a:p>
            <a:pPr eaLnBrk="1" hangingPunct="1">
              <a:spcBef>
                <a:spcPct val="0"/>
              </a:spcBef>
            </a:pPr>
            <a:r>
              <a:rPr lang="en-US" altLang="en-US" smtClean="0"/>
              <a:t>Students, teachers and parents have unlimited access 24/7 from home or school. Titles have been cataloged for complete search capabilities including authority control subject headings and grade levels. Titles have </a:t>
            </a:r>
            <a:r>
              <a:rPr lang="en-US" altLang="en-US" i="1" smtClean="0"/>
              <a:t>Lexile</a:t>
            </a:r>
            <a:r>
              <a:rPr lang="en-US" altLang="en-US" smtClean="0"/>
              <a:t>, content and summary information, when available. </a:t>
            </a:r>
          </a:p>
          <a:p>
            <a:pPr eaLnBrk="1" hangingPunct="1">
              <a:spcBef>
                <a:spcPct val="0"/>
              </a:spcBef>
            </a:pPr>
            <a:r>
              <a:rPr lang="en-US" altLang="en-US" smtClean="0"/>
              <a:t>3) Books can be viewed on the computer screen or downloaded in multiple e-book formats (mobi, epub, pdf, html, mp3).  E-reader devices and apps provide added features (i.e., electronic bookmarking, note taking, dictionary access, etc.) </a:t>
            </a:r>
          </a:p>
          <a:p>
            <a:pPr eaLnBrk="1" hangingPunct="1">
              <a:spcBef>
                <a:spcPct val="0"/>
              </a:spcBef>
            </a:pPr>
            <a:r>
              <a:rPr lang="en-US" altLang="en-US" smtClean="0"/>
              <a:t>The list of titles included in the </a:t>
            </a:r>
            <a:r>
              <a:rPr lang="en-US" altLang="en-US" i="1" smtClean="0"/>
              <a:t>eBook Collection,</a:t>
            </a:r>
            <a:r>
              <a:rPr lang="en-US" altLang="en-US" smtClean="0"/>
              <a:t> </a:t>
            </a:r>
            <a:r>
              <a:rPr lang="en-US" altLang="en-US" smtClean="0">
                <a:hlinkClick r:id="rId3"/>
              </a:rPr>
              <a:t>sorted by Title</a:t>
            </a:r>
            <a:r>
              <a:rPr lang="en-US" altLang="en-US" smtClean="0"/>
              <a:t> or </a:t>
            </a:r>
            <a:r>
              <a:rPr lang="en-US" altLang="en-US" smtClean="0">
                <a:hlinkClick r:id="rId4"/>
              </a:rPr>
              <a:t>sorted by Author</a:t>
            </a:r>
            <a:r>
              <a:rPr lang="en-US" altLang="en-US" smtClean="0"/>
              <a:t>, is updated daily. </a:t>
            </a:r>
          </a:p>
          <a:p>
            <a:pPr eaLnBrk="1" hangingPunct="1">
              <a:spcBef>
                <a:spcPct val="0"/>
              </a:spcBef>
            </a:pPr>
            <a:r>
              <a:rPr lang="en-US" altLang="en-US" smtClean="0"/>
              <a:t>INFOhio provides help in searching and downloading </a:t>
            </a:r>
            <a:r>
              <a:rPr lang="en-US" altLang="en-US" i="1" smtClean="0"/>
              <a:t>eBook Collection</a:t>
            </a:r>
            <a:r>
              <a:rPr lang="en-US" altLang="en-US" smtClean="0"/>
              <a:t>  titles. Contact INFOhio for more information.</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6B7A6C-CC6E-4065-BB06-27A284048BF1}"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2648342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Explain how the steps of the Reading like a Historian Approach (sourcing, contextualization, and close reading) help frame and facilitate student learning and deeper understanding of primary and secondary source documents.</a:t>
            </a:r>
          </a:p>
          <a:p>
            <a:r>
              <a:rPr lang="en-US" dirty="0" smtClean="0"/>
              <a:t>2. Reflect on the methods and strategies that would be (or are) most effective for implementing the Reading Like a Historian approach in your classroom.</a:t>
            </a:r>
          </a:p>
          <a:p>
            <a:endParaRPr lang="en-US" dirty="0"/>
          </a:p>
        </p:txBody>
      </p:sp>
      <p:sp>
        <p:nvSpPr>
          <p:cNvPr id="4" name="Slide Number Placeholder 3"/>
          <p:cNvSpPr>
            <a:spLocks noGrp="1"/>
          </p:cNvSpPr>
          <p:nvPr>
            <p:ph type="sldNum" sz="quarter" idx="10"/>
          </p:nvPr>
        </p:nvSpPr>
        <p:spPr/>
        <p:txBody>
          <a:bodyPr/>
          <a:lstStyle/>
          <a:p>
            <a:fld id="{D4956796-CC67-4758-8E7C-C6DF7CE59103}" type="slidenum">
              <a:rPr lang="en-US" smtClean="0"/>
              <a:t>54</a:t>
            </a:fld>
            <a:endParaRPr lang="en-US"/>
          </a:p>
        </p:txBody>
      </p:sp>
    </p:spTree>
    <p:extLst>
      <p:ext uri="{BB962C8B-B14F-4D97-AF65-F5344CB8AC3E}">
        <p14:creationId xmlns:p14="http://schemas.microsoft.com/office/powerpoint/2010/main" val="359458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Organizers</a:t>
            </a:r>
            <a:r>
              <a:rPr lang="en-US" baseline="0" dirty="0" smtClean="0"/>
              <a:t> can be used for note taking, summarizing or as an assessment</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58</a:t>
            </a:fld>
            <a:endParaRPr lang="en-US"/>
          </a:p>
        </p:txBody>
      </p:sp>
    </p:spTree>
    <p:extLst>
      <p:ext uri="{BB962C8B-B14F-4D97-AF65-F5344CB8AC3E}">
        <p14:creationId xmlns:p14="http://schemas.microsoft.com/office/powerpoint/2010/main" val="2677093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Square is an organizer that can be used individually, in small groups or whole class.  The page is divided into 4 squares with each one representing</a:t>
            </a:r>
            <a:r>
              <a:rPr lang="en-US" baseline="0" dirty="0" smtClean="0"/>
              <a:t> a topic or key concept.  It can be used to take notes about each concept.  If a line is drawn across the bottom then an overall summary can be written.  Likewise, Four Square can be adapted to three topics or concepts.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59</a:t>
            </a:fld>
            <a:endParaRPr lang="en-US"/>
          </a:p>
        </p:txBody>
      </p:sp>
    </p:spTree>
    <p:extLst>
      <p:ext uri="{BB962C8B-B14F-4D97-AF65-F5344CB8AC3E}">
        <p14:creationId xmlns:p14="http://schemas.microsoft.com/office/powerpoint/2010/main" val="366942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charts are great tools for summarizing a process or procedure.  If students create the flow chart based upon their</a:t>
            </a:r>
            <a:r>
              <a:rPr lang="en-US" baseline="0" dirty="0" smtClean="0"/>
              <a:t> learning they organize their thinking, leading to more likely recall and also create a tool that can be used to reinforce that learning in the application of those concepts or procedures.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61</a:t>
            </a:fld>
            <a:endParaRPr lang="en-US"/>
          </a:p>
        </p:txBody>
      </p:sp>
    </p:spTree>
    <p:extLst>
      <p:ext uri="{BB962C8B-B14F-4D97-AF65-F5344CB8AC3E}">
        <p14:creationId xmlns:p14="http://schemas.microsoft.com/office/powerpoint/2010/main" val="2483107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5" name="Shape 405"/>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The foundation of this training and the Literacy Standards.  How would you rate these skills in terms of relevance to college and career readiness?</a:t>
            </a:r>
          </a:p>
        </p:txBody>
      </p:sp>
      <p:sp>
        <p:nvSpPr>
          <p:cNvPr id="406" name="Shape 406"/>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10</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35655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a flow chart on how to combine signed numbers. Students would benefit most from experiencing “operating” on signed numbers with a variety of tools: chips, number lines then creating a flow chart that would synthesize what they have observed.</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62</a:t>
            </a:fld>
            <a:endParaRPr lang="en-US"/>
          </a:p>
        </p:txBody>
      </p:sp>
    </p:spTree>
    <p:extLst>
      <p:ext uri="{BB962C8B-B14F-4D97-AF65-F5344CB8AC3E}">
        <p14:creationId xmlns:p14="http://schemas.microsoft.com/office/powerpoint/2010/main" val="1960087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nouns play such a significant role in understanding text, students need a mechanism that allows them to visualize and internalize word meanings.  A</a:t>
            </a:r>
            <a:r>
              <a:rPr lang="en-US" baseline="0" dirty="0" smtClean="0"/>
              <a:t> vocabulary concept map does this.  There are several forms with the key characteristics that students list examples and non-examples, many times including a picture along with characteristics or elements.  If a definition is included, it is in the student’s own words.  Looking up and writing down a dictionary definition has little to no long term benefit.  As students learn more about a term, concept or topic, they can modify the concept map.</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63</a:t>
            </a:fld>
            <a:endParaRPr lang="en-US"/>
          </a:p>
        </p:txBody>
      </p:sp>
    </p:spTree>
    <p:extLst>
      <p:ext uri="{BB962C8B-B14F-4D97-AF65-F5344CB8AC3E}">
        <p14:creationId xmlns:p14="http://schemas.microsoft.com/office/powerpoint/2010/main" val="2522175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second</a:t>
            </a:r>
            <a:r>
              <a:rPr lang="en-US" baseline="0" dirty="0" smtClean="0"/>
              <a:t> vocabulary concept map.  It is often referred to as the Frayer Model.  </a:t>
            </a:r>
            <a:r>
              <a:rPr lang="en-US" dirty="0" smtClean="0"/>
              <a:t>I like to have students draw a picture or a</a:t>
            </a:r>
            <a:r>
              <a:rPr lang="en-US" baseline="0" dirty="0" smtClean="0"/>
              <a:t> model as one of the examples.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65</a:t>
            </a:fld>
            <a:endParaRPr lang="en-US"/>
          </a:p>
        </p:txBody>
      </p:sp>
    </p:spTree>
    <p:extLst>
      <p:ext uri="{BB962C8B-B14F-4D97-AF65-F5344CB8AC3E}">
        <p14:creationId xmlns:p14="http://schemas.microsoft.com/office/powerpoint/2010/main" val="2675704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 learned habit</a:t>
            </a:r>
          </a:p>
          <a:p>
            <a:pPr lvl="1"/>
            <a:r>
              <a:rPr lang="en-US" dirty="0" smtClean="0"/>
              <a:t>Brain literally lights up during reflection</a:t>
            </a:r>
          </a:p>
          <a:p>
            <a:pPr lvl="1"/>
            <a:r>
              <a:rPr lang="en-US" dirty="0" smtClean="0"/>
              <a:t>Promotes social experience</a:t>
            </a:r>
          </a:p>
          <a:p>
            <a:pPr lvl="1"/>
            <a:r>
              <a:rPr lang="en-US" dirty="0" smtClean="0"/>
              <a:t>Evaluation is a part of the reflective process; valuing something worth reflection involves emotion</a:t>
            </a:r>
          </a:p>
          <a:p>
            <a:r>
              <a:rPr lang="en-US" dirty="0" smtClean="0"/>
              <a:t>As</a:t>
            </a:r>
            <a:r>
              <a:rPr lang="en-US" baseline="0" dirty="0" smtClean="0"/>
              <a:t> students write about thinking, they learn what they know and do not know.  When they explain their thinking to others and listen to others’ thinking they confirm ideas and pick up new ones.  Students learn more from other students.  Encourage active thinking from your students at all times.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68</a:t>
            </a:fld>
            <a:endParaRPr lang="en-US"/>
          </a:p>
        </p:txBody>
      </p:sp>
    </p:spTree>
    <p:extLst>
      <p:ext uri="{BB962C8B-B14F-4D97-AF65-F5344CB8AC3E}">
        <p14:creationId xmlns:p14="http://schemas.microsoft.com/office/powerpoint/2010/main" val="93192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3" name="Shape 413"/>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Literacy practices across content areas must become the norm in school culture.  How can the use of literacy practices support the school’s goal to increase student achievement?  This is our focus this morning.  Move the dial concept from John Hattie’s work in Visible Learning.</a:t>
            </a:r>
          </a:p>
        </p:txBody>
      </p:sp>
      <p:sp>
        <p:nvSpPr>
          <p:cNvPr id="414" name="Shape 414"/>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11</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41014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6437" y="4449762"/>
            <a:ext cx="5664199" cy="4217986"/>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767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You can skip this section if the pre-assessment determines that they know a lot about the Literacy Standards</a:t>
            </a:r>
          </a:p>
        </p:txBody>
      </p:sp>
      <p:sp>
        <p:nvSpPr>
          <p:cNvPr id="230" name="Shape 230"/>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79258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K-5 “A single K–5 section lists standards for reading, writing, speaking, listening, and language across the curriculum, reflecting the fact that </a:t>
            </a:r>
            <a:r>
              <a:rPr lang="en-US" sz="1800" b="1" i="0" u="none" strike="noStrike" cap="none" baseline="0"/>
              <a:t>most or all of the instruction students in these grades receive comes from one teacher” </a:t>
            </a:r>
          </a:p>
          <a:p>
            <a:pPr marL="0" marR="0" lvl="0" indent="0" algn="l" rtl="0">
              <a:spcBef>
                <a:spcPts val="0"/>
              </a:spcBef>
              <a:buFont typeface="Arial"/>
              <a:buNone/>
            </a:pPr>
            <a:endParaRPr sz="1800" b="1" i="0" u="none" strike="noStrike" cap="none" baseline="0"/>
          </a:p>
          <a:p>
            <a:pPr marL="0" marR="0" lvl="1" indent="0" algn="l" rtl="0">
              <a:spcBef>
                <a:spcPts val="0"/>
              </a:spcBef>
              <a:buSzPct val="25000"/>
              <a:buFont typeface="Arial"/>
              <a:buNone/>
            </a:pPr>
            <a:r>
              <a:rPr lang="en-US" sz="1800" b="1" i="0" u="none" strike="noStrike" cap="none" baseline="0"/>
              <a:t>6-12 </a:t>
            </a:r>
            <a:r>
              <a:rPr lang="en-US" sz="2700" b="0" i="0" u="none" strike="noStrike" cap="none" baseline="0"/>
              <a:t>“Grades 6–12 are covered in two content area–specific sections, the first for the English language arts teacher and </a:t>
            </a:r>
            <a:r>
              <a:rPr lang="en-US" sz="2700" b="1" i="0" u="none" strike="noStrike" cap="none" baseline="0"/>
              <a:t>the second for teachers of history/social studies, science, and technical subjects” </a:t>
            </a:r>
          </a:p>
          <a:p>
            <a:pPr>
              <a:spcBef>
                <a:spcPts val="0"/>
              </a:spcBef>
              <a:buNone/>
            </a:pPr>
            <a:endParaRPr sz="2700" b="1" i="0" u="none" strike="noStrike" cap="none" baseline="0"/>
          </a:p>
        </p:txBody>
      </p:sp>
      <p:sp>
        <p:nvSpPr>
          <p:cNvPr id="237" name="Shape 237"/>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19926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706437" y="4449762"/>
            <a:ext cx="5664199" cy="4217986"/>
          </a:xfrm>
          <a:prstGeom prst="rect">
            <a:avLst/>
          </a:prstGeom>
          <a:noFill/>
          <a:ln>
            <a:noFill/>
          </a:ln>
        </p:spPr>
        <p:txBody>
          <a:bodyPr lIns="94150" tIns="47075" rIns="94150" bIns="47075" anchor="t" anchorCtr="0">
            <a:noAutofit/>
          </a:bodyPr>
          <a:lstStyle/>
          <a:p>
            <a:pPr marL="0" marR="0" lvl="0" indent="0" algn="l" rtl="0">
              <a:spcBef>
                <a:spcPts val="0"/>
              </a:spcBef>
              <a:buSzPct val="25000"/>
              <a:buFont typeface="Arial"/>
              <a:buNone/>
            </a:pPr>
            <a:r>
              <a:rPr lang="en-US" sz="1800" b="0" i="0" u="none" strike="noStrike" cap="none" baseline="0"/>
              <a:t>Other Technical Subjects?  Art? Music? Yes, basically all subjects in which students are required to read and write</a:t>
            </a:r>
          </a:p>
        </p:txBody>
      </p:sp>
      <p:sp>
        <p:nvSpPr>
          <p:cNvPr id="260" name="Shape 260"/>
          <p:cNvSpPr txBox="1"/>
          <p:nvPr/>
        </p:nvSpPr>
        <p:spPr>
          <a:xfrm>
            <a:off x="4008437" y="8899525"/>
            <a:ext cx="3067049" cy="468311"/>
          </a:xfrm>
          <a:prstGeom prst="rect">
            <a:avLst/>
          </a:prstGeom>
          <a:noFill/>
          <a:ln>
            <a:noFill/>
          </a:ln>
        </p:spPr>
        <p:txBody>
          <a:bodyPr lIns="94150" tIns="47075" rIns="94150" bIns="470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65658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06437" y="4449762"/>
            <a:ext cx="5664199" cy="4217986"/>
          </a:xfrm>
          <a:prstGeom prst="rect">
            <a:avLst/>
          </a:prstGeom>
        </p:spPr>
        <p:txBody>
          <a:bodyPr lIns="91425" tIns="91425" rIns="91425" bIns="91425" anchor="ctr" anchorCtr="0">
            <a:noAutofit/>
          </a:bodyPr>
          <a:lstStyle/>
          <a:p>
            <a:pPr>
              <a:spcBef>
                <a:spcPts val="0"/>
              </a:spcBef>
              <a:buNone/>
            </a:pPr>
            <a:endParaRPr/>
          </a:p>
        </p:txBody>
      </p:sp>
      <p:sp>
        <p:nvSpPr>
          <p:cNvPr id="266" name="Shape 266"/>
          <p:cNvSpPr>
            <a:spLocks noGrp="1" noRot="1" noChangeAspect="1"/>
          </p:cNvSpPr>
          <p:nvPr>
            <p:ph type="sldImg" idx="2"/>
          </p:nvPr>
        </p:nvSpPr>
        <p:spPr>
          <a:xfrm>
            <a:off x="1195388" y="701675"/>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8332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6609A04-F1A2-44E1-82CC-ECA5D5DD17E2}" type="datetimeFigureOut">
              <a:rPr lang="en-US" smtClean="0"/>
              <a:t>7/22/2015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45A093-2D7E-4341-BFB7-6D74CAE752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45A093-2D7E-4341-BFB7-6D74CAE752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45A093-2D7E-4341-BFB7-6D74CAE752E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4259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45A093-2D7E-4341-BFB7-6D74CAE752E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45A093-2D7E-4341-BFB7-6D74CAE752E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45A093-2D7E-4341-BFB7-6D74CAE752E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45A093-2D7E-4341-BFB7-6D74CAE752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45A093-2D7E-4341-BFB7-6D74CAE752E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6609A04-F1A2-44E1-82CC-ECA5D5DD17E2}" type="datetimeFigureOut">
              <a:rPr lang="en-US" smtClean="0"/>
              <a:t>7/22/2015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45A093-2D7E-4341-BFB7-6D74CAE752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6609A04-F1A2-44E1-82CC-ECA5D5DD17E2}" type="datetimeFigureOut">
              <a:rPr lang="en-US" smtClean="0"/>
              <a:t>7/22/2015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45A093-2D7E-4341-BFB7-6D74CAE752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6609A04-F1A2-44E1-82CC-ECA5D5DD17E2}" type="datetimeFigureOut">
              <a:rPr lang="en-US" smtClean="0"/>
              <a:t>7/22/2015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45A093-2D7E-4341-BFB7-6D74CAE752E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6609A04-F1A2-44E1-82CC-ECA5D5DD17E2}" type="datetimeFigureOut">
              <a:rPr lang="en-US" smtClean="0"/>
              <a:t>7/22/2015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45A093-2D7E-4341-BFB7-6D74CAE752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dc.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mailto:central@infohio.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heg.stanford.edu/sites/all/modules/contrib/pubdlcnt/pubdlcnt.php?file=/upload/Lessons/Unit%201_Introduction/List%20of%20World%20lessons.pdf&amp;nid=131" TargetMode="External"/><Relationship Id="rId2" Type="http://schemas.openxmlformats.org/officeDocument/2006/relationships/hyperlink" Target="http://sheg.stanford.edu/sites/all/modules/contrib/pubdlcnt/pubdlcnt.php?file=/upload/Lessons/Unit%201_Introduction/List%20of%20US%20lessons.pdf&amp;nid=131" TargetMode="External"/><Relationship Id="rId1" Type="http://schemas.openxmlformats.org/officeDocument/2006/relationships/slideLayout" Target="../slideLayouts/slideLayout2.xml"/><Relationship Id="rId5" Type="http://schemas.openxmlformats.org/officeDocument/2006/relationships/hyperlink" Target="http://sheg.stanford.edu/rlh" TargetMode="External"/><Relationship Id="rId4" Type="http://schemas.openxmlformats.org/officeDocument/2006/relationships/hyperlink" Target="http://sheg.stanford.edu/sites/all/modules/contrib/pubdlcnt/pubdlcnt.php?file=/upload/Lessons/Unit%201_Introduction/List%20of%20Introduction%20lessons.pdf&amp;nid=131"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corestandards.org/assets/Appendix_B.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corestandards.org/assets/Appendix_C.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achievethecore.org/dashboard/300/search/1/1/0/1/2/3/4/5/6/7/8/9/10/11/12/page/507" TargetMode="External"/><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1"/>
            <a:ext cx="8305800" cy="1829761"/>
          </a:xfrm>
        </p:spPr>
        <p:txBody>
          <a:bodyPr>
            <a:normAutofit/>
          </a:bodyPr>
          <a:lstStyle/>
          <a:p>
            <a:r>
              <a:rPr lang="en-US" dirty="0" smtClean="0"/>
              <a:t>Improving Writing </a:t>
            </a:r>
            <a:br>
              <a:rPr lang="en-US" dirty="0" smtClean="0"/>
            </a:br>
            <a:r>
              <a:rPr lang="en-US" dirty="0" smtClean="0"/>
              <a:t>Across the Curriculum  </a:t>
            </a:r>
            <a:endParaRPr lang="en-US" dirty="0"/>
          </a:p>
        </p:txBody>
      </p:sp>
      <p:sp>
        <p:nvSpPr>
          <p:cNvPr id="3" name="Subtitle 2"/>
          <p:cNvSpPr>
            <a:spLocks noGrp="1"/>
          </p:cNvSpPr>
          <p:nvPr>
            <p:ph type="subTitle" idx="1"/>
          </p:nvPr>
        </p:nvSpPr>
        <p:spPr/>
        <p:txBody>
          <a:bodyPr>
            <a:normAutofit/>
          </a:bodyPr>
          <a:lstStyle/>
          <a:p>
            <a:r>
              <a:rPr lang="en-US" b="1" dirty="0" smtClean="0"/>
              <a:t>Marcia  Barnhart</a:t>
            </a:r>
          </a:p>
          <a:p>
            <a:r>
              <a:rPr lang="en-US" sz="1800" dirty="0" smtClean="0"/>
              <a:t>Marcia Barnhart Educational Consulting LLC</a:t>
            </a:r>
            <a:endParaRPr lang="en-US" sz="1800" dirty="0"/>
          </a:p>
        </p:txBody>
      </p:sp>
    </p:spTree>
    <p:extLst>
      <p:ext uri="{BB962C8B-B14F-4D97-AF65-F5344CB8AC3E}">
        <p14:creationId xmlns:p14="http://schemas.microsoft.com/office/powerpoint/2010/main" val="249316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838200" y="1143000"/>
            <a:ext cx="7024686"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200" b="0" i="0" u="none" strike="noStrike" cap="none" baseline="0">
                <a:solidFill>
                  <a:schemeClr val="accent1"/>
                </a:solidFill>
                <a:latin typeface="Trebuchet MS"/>
                <a:ea typeface="Trebuchet MS"/>
                <a:cs typeface="Trebuchet MS"/>
                <a:sym typeface="Trebuchet MS"/>
              </a:rPr>
              <a:t>Mike Schmoker</a:t>
            </a:r>
            <a:br>
              <a:rPr lang="en-US" sz="3200" b="0" i="0" u="none" strike="noStrike" cap="none" baseline="0">
                <a:solidFill>
                  <a:schemeClr val="accent1"/>
                </a:solidFill>
                <a:latin typeface="Trebuchet MS"/>
                <a:ea typeface="Trebuchet MS"/>
                <a:cs typeface="Trebuchet MS"/>
                <a:sym typeface="Trebuchet MS"/>
              </a:rPr>
            </a:br>
            <a:r>
              <a:rPr lang="en-US" sz="2800" b="0" i="1" u="none" strike="noStrike" cap="none" baseline="0">
                <a:solidFill>
                  <a:schemeClr val="accent1"/>
                </a:solidFill>
                <a:latin typeface="Trebuchet MS"/>
                <a:ea typeface="Trebuchet MS"/>
                <a:cs typeface="Trebuchet MS"/>
                <a:sym typeface="Trebuchet MS"/>
              </a:rPr>
              <a:t>Focus: Elevating the Essentials to Radically Improve Student Learning</a:t>
            </a:r>
            <a:r>
              <a:rPr lang="en-US" sz="3200" b="0" i="0" u="none" strike="noStrike" cap="none" baseline="0">
                <a:solidFill>
                  <a:schemeClr val="accent1"/>
                </a:solidFill>
                <a:latin typeface="Trebuchet MS"/>
                <a:ea typeface="Trebuchet MS"/>
                <a:cs typeface="Trebuchet MS"/>
                <a:sym typeface="Trebuchet MS"/>
              </a:rPr>
              <a:t/>
            </a:r>
            <a:br>
              <a:rPr lang="en-US" sz="3200" b="0" i="0" u="none" strike="noStrike" cap="none" baseline="0">
                <a:solidFill>
                  <a:schemeClr val="accent1"/>
                </a:solidFill>
                <a:latin typeface="Trebuchet MS"/>
                <a:ea typeface="Trebuchet MS"/>
                <a:cs typeface="Trebuchet MS"/>
                <a:sym typeface="Trebuchet MS"/>
              </a:rPr>
            </a:br>
            <a:r>
              <a:rPr lang="en-US" sz="3200" b="0" i="0" u="none" strike="noStrike" cap="none" baseline="0">
                <a:solidFill>
                  <a:schemeClr val="accent1"/>
                </a:solidFill>
                <a:latin typeface="Trebuchet MS"/>
                <a:ea typeface="Trebuchet MS"/>
                <a:cs typeface="Trebuchet MS"/>
                <a:sym typeface="Trebuchet MS"/>
              </a:rPr>
              <a:t/>
            </a:r>
            <a:br>
              <a:rPr lang="en-US" sz="3200" b="0" i="0" u="none" strike="noStrike" cap="none" baseline="0">
                <a:solidFill>
                  <a:schemeClr val="accent1"/>
                </a:solidFill>
                <a:latin typeface="Trebuchet MS"/>
                <a:ea typeface="Trebuchet MS"/>
                <a:cs typeface="Trebuchet MS"/>
                <a:sym typeface="Trebuchet MS"/>
              </a:rPr>
            </a:br>
            <a:r>
              <a:rPr lang="en-US" sz="3200" b="0" i="0" u="none" strike="noStrike" cap="none" baseline="0">
                <a:solidFill>
                  <a:schemeClr val="accent1"/>
                </a:solidFill>
                <a:latin typeface="Trebuchet MS"/>
                <a:ea typeface="Trebuchet MS"/>
                <a:cs typeface="Trebuchet MS"/>
                <a:sym typeface="Trebuchet MS"/>
              </a:rPr>
              <a:t/>
            </a:r>
            <a:br>
              <a:rPr lang="en-US" sz="3200" b="0" i="0" u="none" strike="noStrike" cap="none" baseline="0">
                <a:solidFill>
                  <a:schemeClr val="accent1"/>
                </a:solidFill>
                <a:latin typeface="Trebuchet MS"/>
                <a:ea typeface="Trebuchet MS"/>
                <a:cs typeface="Trebuchet MS"/>
                <a:sym typeface="Trebuchet MS"/>
              </a:rPr>
            </a:br>
            <a:endParaRPr lang="en-US" sz="3200" b="0" i="0" u="none" strike="noStrike" cap="none" baseline="0">
              <a:solidFill>
                <a:schemeClr val="accent1"/>
              </a:solidFill>
              <a:latin typeface="Trebuchet MS"/>
              <a:ea typeface="Trebuchet MS"/>
              <a:cs typeface="Trebuchet MS"/>
              <a:sym typeface="Trebuchet MS"/>
            </a:endParaRPr>
          </a:p>
        </p:txBody>
      </p:sp>
      <p:pic>
        <p:nvPicPr>
          <p:cNvPr id="402" name="Shape 402"/>
          <p:cNvPicPr preferRelativeResize="0">
            <a:picLocks noGrp="1"/>
          </p:cNvPicPr>
          <p:nvPr>
            <p:ph type="body" idx="1"/>
          </p:nvPr>
        </p:nvPicPr>
        <p:blipFill rotWithShape="1">
          <a:blip r:embed="rId3">
            <a:alphaModFix/>
          </a:blip>
          <a:srcRect/>
          <a:stretch/>
        </p:blipFill>
        <p:spPr>
          <a:xfrm>
            <a:off x="549275" y="1981200"/>
            <a:ext cx="8137525" cy="4237036"/>
          </a:xfrm>
          <a:prstGeom prst="rect">
            <a:avLst/>
          </a:prstGeom>
          <a:noFill/>
          <a:ln>
            <a:noFill/>
          </a:ln>
        </p:spPr>
      </p:pic>
    </p:spTree>
    <p:extLst>
      <p:ext uri="{BB962C8B-B14F-4D97-AF65-F5344CB8AC3E}">
        <p14:creationId xmlns:p14="http://schemas.microsoft.com/office/powerpoint/2010/main" val="174569107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endParaRPr lang="en-US" sz="3600" b="0" i="0" u="none" strike="noStrike" cap="none" baseline="0" dirty="0">
              <a:solidFill>
                <a:schemeClr val="accent1"/>
              </a:solidFill>
              <a:latin typeface="Trebuchet MS"/>
              <a:ea typeface="Trebuchet MS"/>
              <a:cs typeface="Trebuchet MS"/>
              <a:sym typeface="Trebuchet MS"/>
            </a:endParaRPr>
          </a:p>
        </p:txBody>
      </p:sp>
      <p:sp>
        <p:nvSpPr>
          <p:cNvPr id="409" name="Shape 409"/>
          <p:cNvSpPr txBox="1">
            <a:spLocks noGrp="1"/>
          </p:cNvSpPr>
          <p:nvPr>
            <p:ph type="body" idx="1"/>
          </p:nvPr>
        </p:nvSpPr>
        <p:spPr>
          <a:xfrm>
            <a:off x="838200" y="214613"/>
            <a:ext cx="6348411" cy="38814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04040"/>
              </a:buClr>
              <a:buSzPct val="25000"/>
              <a:buFont typeface="Trebuchet MS"/>
              <a:buNone/>
            </a:pPr>
            <a:r>
              <a:rPr lang="en-US" sz="4000" b="1" i="0" u="none" strike="noStrike" cap="none" baseline="0" dirty="0">
                <a:solidFill>
                  <a:srgbClr val="404040"/>
                </a:solidFill>
                <a:latin typeface="Trebuchet MS"/>
                <a:ea typeface="Trebuchet MS"/>
                <a:cs typeface="Trebuchet MS"/>
                <a:sym typeface="Trebuchet MS"/>
              </a:rPr>
              <a:t>Use the Literacy Model to move the dial on student achievement</a:t>
            </a:r>
          </a:p>
        </p:txBody>
      </p:sp>
      <p:pic>
        <p:nvPicPr>
          <p:cNvPr id="410" name="Shape 410"/>
          <p:cNvPicPr preferRelativeResize="0"/>
          <p:nvPr/>
        </p:nvPicPr>
        <p:blipFill rotWithShape="1">
          <a:blip r:embed="rId3">
            <a:alphaModFix/>
          </a:blip>
          <a:srcRect/>
          <a:stretch/>
        </p:blipFill>
        <p:spPr>
          <a:xfrm>
            <a:off x="1269205" y="2656187"/>
            <a:ext cx="5486399" cy="2879724"/>
          </a:xfrm>
          <a:prstGeom prst="rect">
            <a:avLst/>
          </a:prstGeom>
          <a:noFill/>
          <a:ln>
            <a:noFill/>
          </a:ln>
        </p:spPr>
      </p:pic>
    </p:spTree>
    <p:extLst>
      <p:ext uri="{BB962C8B-B14F-4D97-AF65-F5344CB8AC3E}">
        <p14:creationId xmlns:p14="http://schemas.microsoft.com/office/powerpoint/2010/main" val="250307069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09600" y="2160586"/>
            <a:ext cx="6348411" cy="3881436"/>
          </a:xfrm>
          <a:prstGeom prst="rect">
            <a:avLst/>
          </a:prstGeom>
          <a:noFill/>
          <a:ln>
            <a:noFill/>
          </a:ln>
        </p:spPr>
        <p:txBody>
          <a:bodyPr lIns="91425" tIns="45700" rIns="91425" bIns="45700" anchor="t" anchorCtr="0">
            <a:noAutofit/>
          </a:bodyPr>
          <a:lstStyle/>
          <a:p>
            <a:pPr marL="109537" marR="0" lvl="0" indent="-7937" algn="l" rtl="0">
              <a:lnSpc>
                <a:spcPct val="100000"/>
              </a:lnSpc>
              <a:spcBef>
                <a:spcPts val="0"/>
              </a:spcBef>
              <a:spcAft>
                <a:spcPts val="0"/>
              </a:spcAft>
              <a:buClr>
                <a:srgbClr val="404040"/>
              </a:buClr>
              <a:buSzPct val="25000"/>
              <a:buFont typeface="Trebuchet MS"/>
              <a:buNone/>
            </a:pPr>
            <a:r>
              <a:rPr lang="en-US" sz="1800" b="0" i="0" u="none" strike="noStrike" cap="none" baseline="0" dirty="0">
                <a:solidFill>
                  <a:srgbClr val="404040"/>
                </a:solidFill>
                <a:latin typeface="Trebuchet MS"/>
                <a:ea typeface="Trebuchet MS"/>
                <a:cs typeface="Trebuchet MS"/>
                <a:sym typeface="Trebuchet MS"/>
              </a:rPr>
              <a:t>Students in </a:t>
            </a:r>
            <a:r>
              <a:rPr lang="en-US" sz="1800" b="0" i="1" u="none" strike="noStrike" cap="none" baseline="0" dirty="0">
                <a:solidFill>
                  <a:srgbClr val="404040"/>
                </a:solidFill>
                <a:latin typeface="Trebuchet MS"/>
                <a:ea typeface="Trebuchet MS"/>
                <a:cs typeface="Trebuchet MS"/>
                <a:sym typeface="Trebuchet MS"/>
              </a:rPr>
              <a:t>all content areas </a:t>
            </a:r>
            <a:r>
              <a:rPr lang="en-US" sz="1800" b="0" i="0" u="none" strike="noStrike" cap="none" baseline="0" dirty="0">
                <a:solidFill>
                  <a:srgbClr val="404040"/>
                </a:solidFill>
                <a:latin typeface="Trebuchet MS"/>
                <a:ea typeface="Trebuchet MS"/>
                <a:cs typeface="Trebuchet MS"/>
                <a:sym typeface="Trebuchet MS"/>
              </a:rPr>
              <a:t>be able to</a:t>
            </a:r>
          </a:p>
          <a:p>
            <a:pPr marL="109537" marR="0" lvl="0" indent="-7937" algn="l" rtl="0">
              <a:lnSpc>
                <a:spcPct val="100000"/>
              </a:lnSpc>
              <a:spcBef>
                <a:spcPts val="1000"/>
              </a:spcBef>
              <a:spcAft>
                <a:spcPts val="0"/>
              </a:spcAft>
              <a:buClr>
                <a:schemeClr val="dk1"/>
              </a:buClr>
              <a:buFont typeface="Trebuchet MS"/>
              <a:buNone/>
            </a:pPr>
            <a:endParaRPr sz="1800" b="0" i="0" u="none" strike="noStrike" cap="none" baseline="0" dirty="0">
              <a:solidFill>
                <a:srgbClr val="404040"/>
              </a:solidFill>
              <a:latin typeface="Trebuchet MS"/>
              <a:ea typeface="Trebuchet MS"/>
              <a:cs typeface="Trebuchet MS"/>
              <a:sym typeface="Trebuchet MS"/>
            </a:endParaRPr>
          </a:p>
          <a:p>
            <a:pPr marL="109537" marR="0" lvl="0" indent="-7937" algn="l" rtl="0">
              <a:lnSpc>
                <a:spcPct val="100000"/>
              </a:lnSpc>
              <a:spcBef>
                <a:spcPts val="1000"/>
              </a:spcBef>
              <a:spcAft>
                <a:spcPts val="0"/>
              </a:spcAft>
              <a:buClr>
                <a:schemeClr val="accent1"/>
              </a:buClr>
              <a:buSzPct val="79999"/>
              <a:buFont typeface="Noto Symbol"/>
              <a:buChar char=""/>
            </a:pPr>
            <a:r>
              <a:rPr lang="en-US" sz="1800" b="0" i="0" u="none" strike="noStrike" cap="none" baseline="0" dirty="0">
                <a:solidFill>
                  <a:srgbClr val="404040"/>
                </a:solidFill>
                <a:latin typeface="Trebuchet MS"/>
                <a:ea typeface="Trebuchet MS"/>
                <a:cs typeface="Trebuchet MS"/>
                <a:sym typeface="Trebuchet MS"/>
              </a:rPr>
              <a:t>Read complex texts</a:t>
            </a:r>
          </a:p>
          <a:p>
            <a:pPr marL="109537" marR="0" lvl="0" indent="-7937" algn="l" rtl="0">
              <a:lnSpc>
                <a:spcPct val="100000"/>
              </a:lnSpc>
              <a:spcBef>
                <a:spcPts val="1000"/>
              </a:spcBef>
              <a:spcAft>
                <a:spcPts val="0"/>
              </a:spcAft>
              <a:buClr>
                <a:schemeClr val="accent1"/>
              </a:buClr>
              <a:buSzPct val="79999"/>
              <a:buFont typeface="Noto Symbol"/>
              <a:buChar char=""/>
            </a:pPr>
            <a:r>
              <a:rPr lang="en-US" sz="1800" b="0" i="0" u="none" strike="noStrike" cap="none" baseline="0" dirty="0">
                <a:solidFill>
                  <a:srgbClr val="404040"/>
                </a:solidFill>
                <a:latin typeface="Trebuchet MS"/>
                <a:ea typeface="Trebuchet MS"/>
                <a:cs typeface="Trebuchet MS"/>
                <a:sym typeface="Trebuchet MS"/>
              </a:rPr>
              <a:t>Write effective explanations and arguments</a:t>
            </a:r>
          </a:p>
          <a:p>
            <a:pPr marL="109537" marR="0" lvl="0" indent="-7937" algn="l" rtl="0">
              <a:lnSpc>
                <a:spcPct val="100000"/>
              </a:lnSpc>
              <a:spcBef>
                <a:spcPts val="1000"/>
              </a:spcBef>
              <a:spcAft>
                <a:spcPts val="0"/>
              </a:spcAft>
              <a:buClr>
                <a:schemeClr val="accent1"/>
              </a:buClr>
              <a:buSzPct val="79999"/>
              <a:buFont typeface="Noto Symbol"/>
              <a:buChar char=""/>
            </a:pPr>
            <a:r>
              <a:rPr lang="en-US" sz="1800" b="0" i="0" u="none" strike="noStrike" cap="none" baseline="0" dirty="0">
                <a:solidFill>
                  <a:srgbClr val="404040"/>
                </a:solidFill>
                <a:latin typeface="Trebuchet MS"/>
                <a:ea typeface="Trebuchet MS"/>
                <a:cs typeface="Trebuchet MS"/>
                <a:sym typeface="Trebuchet MS"/>
              </a:rPr>
              <a:t>Conduct research</a:t>
            </a:r>
          </a:p>
          <a:p>
            <a:pPr marL="109537" marR="0" lvl="0" indent="-7937" algn="l" rtl="0">
              <a:lnSpc>
                <a:spcPct val="100000"/>
              </a:lnSpc>
              <a:spcBef>
                <a:spcPts val="1000"/>
              </a:spcBef>
              <a:spcAft>
                <a:spcPts val="0"/>
              </a:spcAft>
              <a:buClr>
                <a:schemeClr val="accent1"/>
              </a:buClr>
              <a:buSzPct val="79999"/>
              <a:buFont typeface="Noto Symbol"/>
              <a:buChar char=""/>
            </a:pPr>
            <a:r>
              <a:rPr lang="en-US" sz="1800" b="0" i="0" u="none" strike="noStrike" cap="none" baseline="0" dirty="0">
                <a:solidFill>
                  <a:srgbClr val="404040"/>
                </a:solidFill>
                <a:latin typeface="Trebuchet MS"/>
                <a:ea typeface="Trebuchet MS"/>
                <a:cs typeface="Trebuchet MS"/>
                <a:sym typeface="Trebuchet MS"/>
              </a:rPr>
              <a:t>Present findings</a:t>
            </a:r>
          </a:p>
          <a:p>
            <a:pPr marL="109537" marR="0" lvl="0" indent="83502" algn="l" rtl="0">
              <a:lnSpc>
                <a:spcPct val="100000"/>
              </a:lnSpc>
              <a:spcBef>
                <a:spcPts val="1000"/>
              </a:spcBef>
              <a:spcAft>
                <a:spcPts val="0"/>
              </a:spcAft>
              <a:buClr>
                <a:schemeClr val="accent1"/>
              </a:buClr>
              <a:buFont typeface="Noto Symbol"/>
              <a:buNone/>
            </a:pPr>
            <a:endParaRPr sz="1800" b="0" i="0" u="none" strike="noStrike" cap="none" baseline="0" dirty="0">
              <a:solidFill>
                <a:srgbClr val="404040"/>
              </a:solidFill>
              <a:latin typeface="Trebuchet MS"/>
              <a:ea typeface="Trebuchet MS"/>
              <a:cs typeface="Trebuchet MS"/>
              <a:sym typeface="Trebuchet MS"/>
            </a:endParaRPr>
          </a:p>
          <a:p>
            <a:pPr marL="0" marR="0" lvl="0" indent="0" algn="l" rtl="0">
              <a:spcBef>
                <a:spcPts val="0"/>
              </a:spcBef>
              <a:buNone/>
            </a:pPr>
            <a:endParaRPr sz="1800" b="0" i="0" u="none" strike="noStrike" cap="none" baseline="0" dirty="0">
              <a:solidFill>
                <a:srgbClr val="404040"/>
              </a:solidFill>
              <a:latin typeface="Trebuchet MS"/>
              <a:ea typeface="Trebuchet MS"/>
              <a:cs typeface="Trebuchet MS"/>
              <a:sym typeface="Trebuchet MS"/>
            </a:endParaRPr>
          </a:p>
        </p:txBody>
      </p:sp>
      <p:sp>
        <p:nvSpPr>
          <p:cNvPr id="219" name="Shape 219"/>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600" b="0" i="0" u="none" strike="noStrike" cap="none" baseline="0" dirty="0">
                <a:solidFill>
                  <a:schemeClr val="accent1"/>
                </a:solidFill>
                <a:latin typeface="Trebuchet MS"/>
                <a:ea typeface="Trebuchet MS"/>
                <a:cs typeface="Trebuchet MS"/>
                <a:sym typeface="Trebuchet MS"/>
              </a:rPr>
              <a:t> New Standards Demand</a:t>
            </a:r>
          </a:p>
        </p:txBody>
      </p:sp>
      <p:pic>
        <p:nvPicPr>
          <p:cNvPr id="220" name="Shape 220"/>
          <p:cNvPicPr preferRelativeResize="0"/>
          <p:nvPr/>
        </p:nvPicPr>
        <p:blipFill rotWithShape="1">
          <a:blip r:embed="rId3">
            <a:alphaModFix/>
          </a:blip>
          <a:srcRect/>
          <a:stretch/>
        </p:blipFill>
        <p:spPr>
          <a:xfrm>
            <a:off x="6324600" y="3962400"/>
            <a:ext cx="2286000" cy="2438399"/>
          </a:xfrm>
          <a:prstGeom prst="rect">
            <a:avLst/>
          </a:prstGeom>
          <a:noFill/>
          <a:ln>
            <a:noFill/>
          </a:ln>
        </p:spPr>
      </p:pic>
    </p:spTree>
    <p:extLst>
      <p:ext uri="{BB962C8B-B14F-4D97-AF65-F5344CB8AC3E}">
        <p14:creationId xmlns:p14="http://schemas.microsoft.com/office/powerpoint/2010/main" val="207646470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a:picLocks noGrp="1"/>
          </p:cNvPicPr>
          <p:nvPr>
            <p:ph type="body" idx="1"/>
          </p:nvPr>
        </p:nvPicPr>
        <p:blipFill rotWithShape="1">
          <a:blip r:embed="rId3">
            <a:alphaModFix/>
          </a:blip>
          <a:srcRect/>
          <a:stretch/>
        </p:blipFill>
        <p:spPr>
          <a:xfrm>
            <a:off x="304800" y="381000"/>
            <a:ext cx="8610599" cy="5638800"/>
          </a:xfrm>
          <a:prstGeom prst="rect">
            <a:avLst/>
          </a:prstGeom>
          <a:noFill/>
          <a:ln>
            <a:noFill/>
          </a:ln>
        </p:spPr>
      </p:pic>
      <p:sp>
        <p:nvSpPr>
          <p:cNvPr id="226" name="Shape 226"/>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3600" b="0" i="0" u="none" strike="noStrike" cap="none" baseline="0" dirty="0">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32606928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aphicFrame>
        <p:nvGraphicFramePr>
          <p:cNvPr id="232" name="Shape 232"/>
          <p:cNvGraphicFramePr/>
          <p:nvPr/>
        </p:nvGraphicFramePr>
        <p:xfrm>
          <a:off x="457200" y="914400"/>
          <a:ext cx="8001000" cy="5562575"/>
        </p:xfrm>
        <a:graphic>
          <a:graphicData uri="http://schemas.openxmlformats.org/drawingml/2006/table">
            <a:tbl>
              <a:tblPr>
                <a:noFill/>
              </a:tblPr>
              <a:tblGrid>
                <a:gridCol w="2667000"/>
                <a:gridCol w="2667000"/>
                <a:gridCol w="2667000"/>
              </a:tblGrid>
              <a:tr h="1220775">
                <a:tc gridSpan="3">
                  <a:txBody>
                    <a:bodyPr/>
                    <a:lstStyle/>
                    <a:p>
                      <a:pPr marL="0" marR="0" lvl="0" indent="0" algn="ctr" rtl="0">
                        <a:lnSpc>
                          <a:spcPct val="100000"/>
                        </a:lnSpc>
                        <a:spcBef>
                          <a:spcPts val="0"/>
                        </a:spcBef>
                        <a:spcAft>
                          <a:spcPts val="0"/>
                        </a:spcAft>
                        <a:buClr>
                          <a:schemeClr val="lt1"/>
                        </a:buClr>
                        <a:buSzPct val="25000"/>
                        <a:buFont typeface="Trebuchet MS"/>
                        <a:buNone/>
                      </a:pPr>
                      <a:r>
                        <a:rPr lang="en-US" sz="2400" b="1" i="0" u="none" strike="noStrike" cap="none" baseline="0">
                          <a:solidFill>
                            <a:schemeClr val="lt1"/>
                          </a:solidFill>
                          <a:latin typeface="Trebuchet MS"/>
                          <a:ea typeface="Trebuchet MS"/>
                          <a:cs typeface="Trebuchet MS"/>
                          <a:sym typeface="Trebuchet MS"/>
                        </a:rPr>
                        <a:t>The document is organized</a:t>
                      </a:r>
                    </a:p>
                    <a:p>
                      <a:pPr marL="0" marR="0" lvl="0" indent="0" algn="ctr" rtl="0">
                        <a:lnSpc>
                          <a:spcPct val="100000"/>
                        </a:lnSpc>
                        <a:spcBef>
                          <a:spcPts val="0"/>
                        </a:spcBef>
                        <a:spcAft>
                          <a:spcPts val="0"/>
                        </a:spcAft>
                        <a:buClr>
                          <a:schemeClr val="lt1"/>
                        </a:buClr>
                        <a:buSzPct val="25000"/>
                        <a:buFont typeface="Trebuchet MS"/>
                        <a:buNone/>
                      </a:pPr>
                      <a:r>
                        <a:rPr lang="en-US" sz="2400" b="1" i="0" u="none" strike="noStrike" cap="none" baseline="0">
                          <a:solidFill>
                            <a:schemeClr val="lt1"/>
                          </a:solidFill>
                          <a:latin typeface="Trebuchet MS"/>
                          <a:ea typeface="Trebuchet MS"/>
                          <a:cs typeface="Trebuchet MS"/>
                          <a:sym typeface="Trebuchet MS"/>
                        </a:rPr>
                        <a:t>into three main sections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r>
              <a:tr h="4341800">
                <a:tc>
                  <a:txBody>
                    <a:bodyPr/>
                    <a:lstStyle/>
                    <a:p>
                      <a:pPr marL="0" marR="0" lvl="0" indent="0" algn="ctr" rtl="0">
                        <a:lnSpc>
                          <a:spcPct val="100000"/>
                        </a:lnSpc>
                        <a:spcBef>
                          <a:spcPts val="0"/>
                        </a:spcBef>
                        <a:spcAft>
                          <a:spcPts val="0"/>
                        </a:spcAft>
                        <a:buClr>
                          <a:schemeClr val="dk1"/>
                        </a:buClr>
                        <a:buFont typeface="Trebuchet MS"/>
                        <a:buNone/>
                      </a:pPr>
                      <a:endParaRPr sz="18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Standards for </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English</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Language Arts</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Grades K – 5</a:t>
                      </a:r>
                    </a:p>
                    <a:p>
                      <a:pPr marL="0" marR="0" lvl="0" indent="0" algn="ctr" rtl="0">
                        <a:lnSpc>
                          <a:spcPct val="100000"/>
                        </a:lnSpc>
                        <a:spcBef>
                          <a:spcPts val="0"/>
                        </a:spcBef>
                        <a:spcAft>
                          <a:spcPts val="0"/>
                        </a:spcAft>
                        <a:buClr>
                          <a:schemeClr val="dk1"/>
                        </a:buClr>
                        <a:buFont typeface="Trebuchet MS"/>
                        <a:buNone/>
                      </a:pPr>
                      <a:endParaRPr sz="24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Font typeface="Trebuchet MS"/>
                        <a:buNone/>
                      </a:pPr>
                      <a:endParaRPr sz="24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400" b="0" i="1" u="none" strike="noStrike" cap="none" baseline="0">
                          <a:solidFill>
                            <a:srgbClr val="000000"/>
                          </a:solidFill>
                          <a:latin typeface="Trebuchet MS"/>
                          <a:ea typeface="Trebuchet MS"/>
                          <a:cs typeface="Trebuchet MS"/>
                          <a:sym typeface="Trebuchet MS"/>
                        </a:rPr>
                        <a:t>pp. 9-33</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pPr marL="0" marR="0" lvl="0" indent="0" algn="ctr" rtl="0">
                        <a:lnSpc>
                          <a:spcPct val="100000"/>
                        </a:lnSpc>
                        <a:spcBef>
                          <a:spcPts val="0"/>
                        </a:spcBef>
                        <a:spcAft>
                          <a:spcPts val="0"/>
                        </a:spcAft>
                        <a:buClr>
                          <a:schemeClr val="dk1"/>
                        </a:buClr>
                        <a:buFont typeface="Trebuchet MS"/>
                        <a:buNone/>
                      </a:pPr>
                      <a:endParaRPr sz="18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Standards for</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English</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Language Arts</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Grades 6 – 12</a:t>
                      </a:r>
                    </a:p>
                    <a:p>
                      <a:pPr marL="0" marR="0" lvl="0" indent="0" algn="ctr" rtl="0">
                        <a:lnSpc>
                          <a:spcPct val="100000"/>
                        </a:lnSpc>
                        <a:spcBef>
                          <a:spcPts val="0"/>
                        </a:spcBef>
                        <a:spcAft>
                          <a:spcPts val="0"/>
                        </a:spcAft>
                        <a:buClr>
                          <a:schemeClr val="dk1"/>
                        </a:buClr>
                        <a:buFont typeface="Trebuchet MS"/>
                        <a:buNone/>
                      </a:pPr>
                      <a:endParaRPr sz="18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Font typeface="Trebuchet MS"/>
                        <a:buNone/>
                      </a:pPr>
                      <a:endParaRPr sz="18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Font typeface="Trebuchet MS"/>
                        <a:buNone/>
                      </a:pPr>
                      <a:endParaRPr sz="18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400" b="0" i="1" u="none" strike="noStrike" cap="none" baseline="0">
                          <a:solidFill>
                            <a:srgbClr val="000000"/>
                          </a:solidFill>
                          <a:latin typeface="Trebuchet MS"/>
                          <a:ea typeface="Trebuchet MS"/>
                          <a:cs typeface="Trebuchet MS"/>
                          <a:sym typeface="Trebuchet MS"/>
                        </a:rPr>
                        <a:t>pp.34-58</a:t>
                      </a:r>
                    </a:p>
                    <a:p>
                      <a:pPr marL="0" marR="0" lvl="0" indent="0" algn="l" rtl="0">
                        <a:spcBef>
                          <a:spcPts val="0"/>
                        </a:spcBef>
                        <a:buNone/>
                      </a:pPr>
                      <a:endParaRPr sz="2400" b="0" i="1" u="none" strike="noStrike" cap="none" baseline="0">
                        <a:solidFill>
                          <a:srgbClr val="000000"/>
                        </a:solidFill>
                        <a:latin typeface="Trebuchet MS"/>
                        <a:ea typeface="Trebuchet MS"/>
                        <a:cs typeface="Trebuchet MS"/>
                        <a:sym typeface="Trebuchet MS"/>
                      </a:endParaRP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pPr marL="0" marR="0" lvl="0" indent="0" algn="ctr" rtl="0">
                        <a:lnSpc>
                          <a:spcPct val="100000"/>
                        </a:lnSpc>
                        <a:spcBef>
                          <a:spcPts val="0"/>
                        </a:spcBef>
                        <a:spcAft>
                          <a:spcPts val="0"/>
                        </a:spcAft>
                        <a:buClr>
                          <a:schemeClr val="dk1"/>
                        </a:buClr>
                        <a:buFont typeface="Trebuchet MS"/>
                        <a:buNone/>
                      </a:pPr>
                      <a:endParaRPr sz="18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Standards for </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Literacy in History/Social Studies, Science and Technical Subjects</a:t>
                      </a:r>
                    </a:p>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baseline="0">
                          <a:solidFill>
                            <a:srgbClr val="000000"/>
                          </a:solidFill>
                          <a:latin typeface="Trebuchet MS"/>
                          <a:ea typeface="Trebuchet MS"/>
                          <a:cs typeface="Trebuchet MS"/>
                          <a:sym typeface="Trebuchet MS"/>
                        </a:rPr>
                        <a:t>Grades 6 – 12</a:t>
                      </a:r>
                    </a:p>
                    <a:p>
                      <a:pPr marL="0" marR="0" lvl="0" indent="0" algn="ctr" rtl="0">
                        <a:lnSpc>
                          <a:spcPct val="100000"/>
                        </a:lnSpc>
                        <a:spcBef>
                          <a:spcPts val="0"/>
                        </a:spcBef>
                        <a:spcAft>
                          <a:spcPts val="0"/>
                        </a:spcAft>
                        <a:buClr>
                          <a:schemeClr val="dk1"/>
                        </a:buClr>
                        <a:buFont typeface="Trebuchet MS"/>
                        <a:buNone/>
                      </a:pPr>
                      <a:endParaRPr sz="24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400" b="0" i="1" u="none" strike="noStrike" cap="none" baseline="0">
                          <a:solidFill>
                            <a:srgbClr val="000000"/>
                          </a:solidFill>
                          <a:latin typeface="Trebuchet MS"/>
                          <a:ea typeface="Trebuchet MS"/>
                          <a:cs typeface="Trebuchet MS"/>
                          <a:sym typeface="Trebuchet MS"/>
                        </a:rPr>
                        <a:t>pp. 59-66</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r>
            </a:tbl>
          </a:graphicData>
        </a:graphic>
      </p:graphicFrame>
      <p:sp>
        <p:nvSpPr>
          <p:cNvPr id="233" name="Shape 233"/>
          <p:cNvSpPr txBox="1">
            <a:spLocks noGrp="1"/>
          </p:cNvSpPr>
          <p:nvPr>
            <p:ph type="title"/>
          </p:nvPr>
        </p:nvSpPr>
        <p:spPr>
          <a:xfrm>
            <a:off x="609600" y="609600"/>
            <a:ext cx="6348300" cy="1320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3600" b="0" i="0" u="none" strike="noStrike" cap="none" baseline="0">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33464418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2667000"/>
            <a:ext cx="7772400" cy="2666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04040"/>
              </a:buClr>
              <a:buSzPct val="25000"/>
              <a:buFont typeface="Trebuchet MS"/>
              <a:buNone/>
            </a:pPr>
            <a:r>
              <a:rPr lang="en-US" sz="1800" b="0" i="0" u="none" strike="noStrike" cap="none" baseline="0">
                <a:solidFill>
                  <a:srgbClr val="404040"/>
                </a:solidFill>
                <a:latin typeface="Trebuchet MS"/>
                <a:ea typeface="Trebuchet MS"/>
                <a:cs typeface="Trebuchet MS"/>
                <a:sym typeface="Trebuchet MS"/>
              </a:rPr>
              <a:t>Standards for </a:t>
            </a:r>
            <a:r>
              <a:rPr lang="en-US" sz="1800" b="1" i="1" u="none" strike="noStrike" cap="none" baseline="0">
                <a:solidFill>
                  <a:srgbClr val="404040"/>
                </a:solidFill>
                <a:latin typeface="Trebuchet MS"/>
                <a:ea typeface="Trebuchet MS"/>
                <a:cs typeface="Trebuchet MS"/>
                <a:sym typeface="Trebuchet MS"/>
              </a:rPr>
              <a:t>reading</a:t>
            </a:r>
            <a:r>
              <a:rPr lang="en-US" sz="1800" b="0" i="0" u="none" strike="noStrike" cap="none" baseline="0">
                <a:solidFill>
                  <a:srgbClr val="404040"/>
                </a:solidFill>
                <a:latin typeface="Trebuchet MS"/>
                <a:ea typeface="Trebuchet MS"/>
                <a:cs typeface="Trebuchet MS"/>
                <a:sym typeface="Trebuchet MS"/>
              </a:rPr>
              <a:t>  and </a:t>
            </a:r>
            <a:r>
              <a:rPr lang="en-US" sz="1800" b="1" i="1" u="none" strike="noStrike" cap="none" baseline="0">
                <a:solidFill>
                  <a:srgbClr val="404040"/>
                </a:solidFill>
                <a:latin typeface="Trebuchet MS"/>
                <a:ea typeface="Trebuchet MS"/>
                <a:cs typeface="Trebuchet MS"/>
                <a:sym typeface="Trebuchet MS"/>
              </a:rPr>
              <a:t>writing</a:t>
            </a:r>
            <a:r>
              <a:rPr lang="en-US" sz="1800" b="0" i="0" u="none" strike="noStrike" cap="none" baseline="0">
                <a:solidFill>
                  <a:srgbClr val="404040"/>
                </a:solidFill>
                <a:latin typeface="Trebuchet MS"/>
                <a:ea typeface="Trebuchet MS"/>
                <a:cs typeface="Trebuchet MS"/>
                <a:sym typeface="Trebuchet MS"/>
              </a:rPr>
              <a:t>  in</a:t>
            </a:r>
          </a:p>
          <a:p>
            <a:pPr marL="962025" marR="0" lvl="1" indent="-327025" algn="l" rtl="0">
              <a:lnSpc>
                <a:spcPct val="130000"/>
              </a:lnSpc>
              <a:spcBef>
                <a:spcPts val="1000"/>
              </a:spcBef>
              <a:spcAft>
                <a:spcPts val="0"/>
              </a:spcAft>
              <a:buClr>
                <a:schemeClr val="accent1"/>
              </a:buClr>
              <a:buSzPct val="150000"/>
              <a:buFont typeface="Courier New"/>
              <a:buChar char="o"/>
            </a:pPr>
            <a:r>
              <a:rPr lang="en-US" sz="1600" b="0" i="0" u="none" strike="noStrike" cap="none" baseline="0">
                <a:solidFill>
                  <a:srgbClr val="404040"/>
                </a:solidFill>
                <a:latin typeface="Trebuchet MS"/>
                <a:ea typeface="Trebuchet MS"/>
                <a:cs typeface="Trebuchet MS"/>
                <a:sym typeface="Trebuchet MS"/>
              </a:rPr>
              <a:t>Science</a:t>
            </a:r>
          </a:p>
          <a:p>
            <a:pPr marL="962025" marR="0" lvl="1" indent="-327025" algn="l" rtl="0">
              <a:lnSpc>
                <a:spcPct val="130000"/>
              </a:lnSpc>
              <a:spcBef>
                <a:spcPts val="1000"/>
              </a:spcBef>
              <a:spcAft>
                <a:spcPts val="0"/>
              </a:spcAft>
              <a:buClr>
                <a:schemeClr val="accent1"/>
              </a:buClr>
              <a:buSzPct val="150000"/>
              <a:buFont typeface="Courier New"/>
              <a:buChar char="o"/>
            </a:pPr>
            <a:r>
              <a:rPr lang="en-US" sz="1600" b="0" i="0" u="none" strike="noStrike" cap="none" baseline="0">
                <a:solidFill>
                  <a:srgbClr val="404040"/>
                </a:solidFill>
                <a:latin typeface="Trebuchet MS"/>
                <a:ea typeface="Trebuchet MS"/>
                <a:cs typeface="Trebuchet MS"/>
                <a:sym typeface="Trebuchet MS"/>
              </a:rPr>
              <a:t>Social Studies</a:t>
            </a:r>
          </a:p>
          <a:p>
            <a:pPr marL="962025" marR="0" lvl="1" indent="-327025" algn="l" rtl="0">
              <a:lnSpc>
                <a:spcPct val="130000"/>
              </a:lnSpc>
              <a:spcBef>
                <a:spcPts val="1000"/>
              </a:spcBef>
              <a:spcAft>
                <a:spcPts val="0"/>
              </a:spcAft>
              <a:buClr>
                <a:schemeClr val="accent1"/>
              </a:buClr>
              <a:buSzPct val="150000"/>
              <a:buFont typeface="Courier New"/>
              <a:buChar char="o"/>
            </a:pPr>
            <a:r>
              <a:rPr lang="en-US" sz="1600" b="0" i="0" u="none" strike="noStrike" cap="none" baseline="0">
                <a:solidFill>
                  <a:srgbClr val="404040"/>
                </a:solidFill>
                <a:latin typeface="Trebuchet MS"/>
                <a:ea typeface="Trebuchet MS"/>
                <a:cs typeface="Trebuchet MS"/>
                <a:sym typeface="Trebuchet MS"/>
              </a:rPr>
              <a:t>History</a:t>
            </a:r>
          </a:p>
          <a:p>
            <a:pPr marL="962025" marR="0" lvl="1" indent="-327025" algn="l" rtl="0">
              <a:lnSpc>
                <a:spcPct val="130000"/>
              </a:lnSpc>
              <a:spcBef>
                <a:spcPts val="1000"/>
              </a:spcBef>
              <a:spcAft>
                <a:spcPts val="0"/>
              </a:spcAft>
              <a:buClr>
                <a:schemeClr val="accent1"/>
              </a:buClr>
              <a:buSzPct val="150000"/>
              <a:buFont typeface="Courier New"/>
              <a:buChar char="o"/>
            </a:pPr>
            <a:r>
              <a:rPr lang="en-US" sz="1600" b="0" i="0" u="none" strike="noStrike" cap="none" baseline="0">
                <a:solidFill>
                  <a:srgbClr val="404040"/>
                </a:solidFill>
                <a:latin typeface="Trebuchet MS"/>
                <a:ea typeface="Trebuchet MS"/>
                <a:cs typeface="Trebuchet MS"/>
                <a:sym typeface="Trebuchet MS"/>
              </a:rPr>
              <a:t>Other Technical Subjects*</a:t>
            </a:r>
          </a:p>
          <a:p>
            <a:pPr marL="0" marR="0" lvl="0" indent="0" algn="l" rtl="0">
              <a:spcBef>
                <a:spcPts val="0"/>
              </a:spcBef>
              <a:buNone/>
            </a:pPr>
            <a:endParaRPr sz="1600" b="0" i="0" u="none" strike="noStrike" cap="none" baseline="0">
              <a:solidFill>
                <a:srgbClr val="404040"/>
              </a:solidFill>
              <a:latin typeface="Trebuchet MS"/>
              <a:ea typeface="Trebuchet MS"/>
              <a:cs typeface="Trebuchet MS"/>
              <a:sym typeface="Trebuchet MS"/>
            </a:endParaRPr>
          </a:p>
        </p:txBody>
      </p:sp>
      <p:sp>
        <p:nvSpPr>
          <p:cNvPr id="256" name="Shape 256"/>
          <p:cNvSpPr txBox="1">
            <a:spLocks noGrp="1"/>
          </p:cNvSpPr>
          <p:nvPr>
            <p:ph type="title"/>
          </p:nvPr>
        </p:nvSpPr>
        <p:spPr>
          <a:xfrm>
            <a:off x="685800" y="685800"/>
            <a:ext cx="77724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200" b="0" i="0" u="none" strike="noStrike" cap="none" baseline="0">
                <a:solidFill>
                  <a:schemeClr val="accent1"/>
                </a:solidFill>
                <a:latin typeface="Trebuchet MS"/>
                <a:ea typeface="Trebuchet MS"/>
                <a:cs typeface="Trebuchet MS"/>
                <a:sym typeface="Trebuchet MS"/>
              </a:rPr>
              <a:t>What are the</a:t>
            </a:r>
            <a:br>
              <a:rPr lang="en-US" sz="3200" b="0" i="0" u="none" strike="noStrike" cap="none" baseline="0">
                <a:solidFill>
                  <a:schemeClr val="accent1"/>
                </a:solidFill>
                <a:latin typeface="Trebuchet MS"/>
                <a:ea typeface="Trebuchet MS"/>
                <a:cs typeface="Trebuchet MS"/>
                <a:sym typeface="Trebuchet MS"/>
              </a:rPr>
            </a:br>
            <a:r>
              <a:rPr lang="en-US" sz="3200" b="0" i="0" u="none" strike="noStrike" cap="none" baseline="0">
                <a:solidFill>
                  <a:schemeClr val="accent1"/>
                </a:solidFill>
                <a:latin typeface="Trebuchet MS"/>
                <a:ea typeface="Trebuchet MS"/>
                <a:cs typeface="Trebuchet MS"/>
                <a:sym typeface="Trebuchet MS"/>
              </a:rPr>
              <a:t>Literacy Standards?</a:t>
            </a:r>
          </a:p>
        </p:txBody>
      </p:sp>
    </p:spTree>
    <p:extLst>
      <p:ext uri="{BB962C8B-B14F-4D97-AF65-F5344CB8AC3E}">
        <p14:creationId xmlns:p14="http://schemas.microsoft.com/office/powerpoint/2010/main" val="159318496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2819400"/>
            <a:ext cx="7772400" cy="32766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accent1"/>
              </a:buClr>
              <a:buSzPct val="79999"/>
              <a:buFont typeface="Noto Symbol"/>
              <a:buChar char=""/>
            </a:pPr>
            <a:r>
              <a:rPr lang="en-US" sz="1800" b="0" i="0" u="none" strike="noStrike" cap="none" baseline="0">
                <a:solidFill>
                  <a:srgbClr val="404040"/>
                </a:solidFill>
                <a:latin typeface="Trebuchet MS"/>
                <a:ea typeface="Trebuchet MS"/>
                <a:cs typeface="Trebuchet MS"/>
                <a:sym typeface="Trebuchet MS"/>
              </a:rPr>
              <a:t>A course devoted to a practical study, such as engineering, technology, design, business, or other  workforce-related subject; a technical aspect of a wider field of study, such as art or music. (CCSS Glossary)</a:t>
            </a:r>
          </a:p>
          <a:p>
            <a:pPr marL="0" marR="0" lvl="0" indent="0" algn="l" rtl="0">
              <a:spcBef>
                <a:spcPts val="0"/>
              </a:spcBef>
              <a:buNone/>
            </a:pPr>
            <a:endParaRPr sz="1800" b="0" i="0" u="none" strike="noStrike" cap="none" baseline="0">
              <a:solidFill>
                <a:srgbClr val="404040"/>
              </a:solidFill>
              <a:latin typeface="Trebuchet MS"/>
              <a:ea typeface="Trebuchet MS"/>
              <a:cs typeface="Trebuchet MS"/>
              <a:sym typeface="Trebuchet MS"/>
            </a:endParaRPr>
          </a:p>
        </p:txBody>
      </p:sp>
      <p:sp>
        <p:nvSpPr>
          <p:cNvPr id="263" name="Shape 263"/>
          <p:cNvSpPr txBox="1">
            <a:spLocks noGrp="1"/>
          </p:cNvSpPr>
          <p:nvPr>
            <p:ph type="title"/>
          </p:nvPr>
        </p:nvSpPr>
        <p:spPr>
          <a:xfrm>
            <a:off x="685800" y="609600"/>
            <a:ext cx="7772400" cy="1752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600" b="0" i="0" u="none" strike="noStrike" cap="none" baseline="0">
                <a:solidFill>
                  <a:schemeClr val="accent1"/>
                </a:solidFill>
                <a:latin typeface="Trebuchet MS"/>
                <a:ea typeface="Trebuchet MS"/>
                <a:cs typeface="Trebuchet MS"/>
                <a:sym typeface="Trebuchet MS"/>
              </a:rPr>
              <a:t>What does “Other Technical Subjects” mean?</a:t>
            </a:r>
          </a:p>
        </p:txBody>
      </p:sp>
    </p:spTree>
    <p:extLst>
      <p:ext uri="{BB962C8B-B14F-4D97-AF65-F5344CB8AC3E}">
        <p14:creationId xmlns:p14="http://schemas.microsoft.com/office/powerpoint/2010/main" val="302442719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3810000"/>
            <a:ext cx="7772400" cy="2286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04040"/>
              </a:buClr>
              <a:buSzPct val="25000"/>
              <a:buFont typeface="Trebuchet MS"/>
              <a:buNone/>
            </a:pPr>
            <a:r>
              <a:rPr lang="en-US" sz="4400" b="1" i="0" u="none" strike="noStrike" cap="none" baseline="0">
                <a:solidFill>
                  <a:srgbClr val="404040"/>
                </a:solidFill>
                <a:latin typeface="Trebuchet MS"/>
                <a:ea typeface="Trebuchet MS"/>
                <a:cs typeface="Trebuchet MS"/>
                <a:sym typeface="Trebuchet MS"/>
              </a:rPr>
              <a:t>Grades 6 - 12</a:t>
            </a:r>
          </a:p>
        </p:txBody>
      </p:sp>
      <p:sp>
        <p:nvSpPr>
          <p:cNvPr id="276" name="Shape 276"/>
          <p:cNvSpPr txBox="1">
            <a:spLocks noGrp="1"/>
          </p:cNvSpPr>
          <p:nvPr>
            <p:ph type="title"/>
          </p:nvPr>
        </p:nvSpPr>
        <p:spPr>
          <a:xfrm>
            <a:off x="685800" y="609600"/>
            <a:ext cx="7772400" cy="2133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600" b="0" i="0" u="none" strike="noStrike" cap="none" baseline="0">
                <a:solidFill>
                  <a:schemeClr val="accent1"/>
                </a:solidFill>
                <a:latin typeface="Trebuchet MS"/>
                <a:ea typeface="Trebuchet MS"/>
                <a:cs typeface="Trebuchet MS"/>
                <a:sym typeface="Trebuchet MS"/>
              </a:rPr>
              <a:t>To what grade levels</a:t>
            </a:r>
            <a:br>
              <a:rPr lang="en-US" sz="3600" b="0" i="0" u="none" strike="noStrike" cap="none" baseline="0">
                <a:solidFill>
                  <a:schemeClr val="accent1"/>
                </a:solidFill>
                <a:latin typeface="Trebuchet MS"/>
                <a:ea typeface="Trebuchet MS"/>
                <a:cs typeface="Trebuchet MS"/>
                <a:sym typeface="Trebuchet MS"/>
              </a:rPr>
            </a:br>
            <a:r>
              <a:rPr lang="en-US" sz="3600" b="0" i="0" u="none" strike="noStrike" cap="none" baseline="0">
                <a:solidFill>
                  <a:schemeClr val="accent1"/>
                </a:solidFill>
                <a:latin typeface="Trebuchet MS"/>
                <a:ea typeface="Trebuchet MS"/>
                <a:cs typeface="Trebuchet MS"/>
                <a:sym typeface="Trebuchet MS"/>
              </a:rPr>
              <a:t>do the Literacy Standards apply?</a:t>
            </a:r>
          </a:p>
        </p:txBody>
      </p:sp>
    </p:spTree>
    <p:extLst>
      <p:ext uri="{BB962C8B-B14F-4D97-AF65-F5344CB8AC3E}">
        <p14:creationId xmlns:p14="http://schemas.microsoft.com/office/powerpoint/2010/main" val="252298373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Shape 288"/>
          <p:cNvGraphicFramePr/>
          <p:nvPr/>
        </p:nvGraphicFramePr>
        <p:xfrm>
          <a:off x="685800" y="2057400"/>
          <a:ext cx="7772400" cy="4257675"/>
        </p:xfrm>
        <a:graphic>
          <a:graphicData uri="http://schemas.openxmlformats.org/drawingml/2006/table">
            <a:tbl>
              <a:tblPr>
                <a:noFill/>
              </a:tblPr>
              <a:tblGrid>
                <a:gridCol w="2590800"/>
                <a:gridCol w="2590800"/>
                <a:gridCol w="2590800"/>
              </a:tblGrid>
              <a:tr h="962025">
                <a:tc gridSpan="3">
                  <a:txBody>
                    <a:bodyPr/>
                    <a:lstStyle/>
                    <a:p>
                      <a:pPr marL="0" marR="0" lvl="0" indent="0" algn="ctr" rtl="0">
                        <a:lnSpc>
                          <a:spcPct val="100000"/>
                        </a:lnSpc>
                        <a:spcBef>
                          <a:spcPts val="0"/>
                        </a:spcBef>
                        <a:spcAft>
                          <a:spcPts val="0"/>
                        </a:spcAft>
                        <a:buClr>
                          <a:schemeClr val="dk1"/>
                        </a:buClr>
                        <a:buSzPct val="25000"/>
                        <a:buFont typeface="Trebuchet MS"/>
                        <a:buNone/>
                      </a:pPr>
                      <a:r>
                        <a:rPr lang="en-US" sz="3600" b="1" i="0" u="none" strike="noStrike" cap="none" baseline="0">
                          <a:solidFill>
                            <a:schemeClr val="dk1"/>
                          </a:solidFill>
                          <a:latin typeface="Trebuchet MS"/>
                          <a:ea typeface="Trebuchet MS"/>
                          <a:cs typeface="Trebuchet MS"/>
                          <a:sym typeface="Trebuchet MS"/>
                        </a:rPr>
                        <a:t>Literacy Standards</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r>
              <a:tr h="3295650">
                <a:tc>
                  <a:txBody>
                    <a:bodyPr/>
                    <a:lstStyle/>
                    <a:p>
                      <a:pPr marL="0" marR="0" lvl="0" indent="0" algn="ctr" rtl="0">
                        <a:lnSpc>
                          <a:spcPct val="100000"/>
                        </a:lnSpc>
                        <a:spcBef>
                          <a:spcPts val="0"/>
                        </a:spcBef>
                        <a:spcAft>
                          <a:spcPts val="0"/>
                        </a:spcAft>
                        <a:buClr>
                          <a:srgbClr val="000000"/>
                        </a:buClr>
                        <a:buSzPct val="25000"/>
                        <a:buFont typeface="Trebuchet MS"/>
                        <a:buNone/>
                      </a:pPr>
                      <a:r>
                        <a:rPr lang="en-US" sz="2000" b="1" i="0" u="none" strike="noStrike" cap="none" baseline="0">
                          <a:solidFill>
                            <a:srgbClr val="000000"/>
                          </a:solidFill>
                          <a:latin typeface="Trebuchet MS"/>
                          <a:ea typeface="Trebuchet MS"/>
                          <a:cs typeface="Trebuchet MS"/>
                          <a:sym typeface="Trebuchet MS"/>
                        </a:rPr>
                        <a:t>Reading </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000" b="0" i="0" u="none" strike="noStrike" cap="none" baseline="0">
                          <a:solidFill>
                            <a:srgbClr val="000000"/>
                          </a:solidFill>
                          <a:latin typeface="Trebuchet MS"/>
                          <a:ea typeface="Trebuchet MS"/>
                          <a:cs typeface="Trebuchet MS"/>
                          <a:sym typeface="Trebuchet MS"/>
                        </a:rPr>
                        <a:t>History/Social Studies</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000" b="0" i="0" u="none" strike="noStrike" cap="none" baseline="0">
                          <a:solidFill>
                            <a:srgbClr val="000000"/>
                          </a:solidFill>
                          <a:latin typeface="Trebuchet MS"/>
                          <a:ea typeface="Trebuchet MS"/>
                          <a:cs typeface="Trebuchet MS"/>
                          <a:sym typeface="Trebuchet MS"/>
                        </a:rPr>
                        <a:t>p. 61</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pPr marL="0" marR="0" lvl="0" indent="0" algn="ctr" rtl="0">
                        <a:lnSpc>
                          <a:spcPct val="100000"/>
                        </a:lnSpc>
                        <a:spcBef>
                          <a:spcPts val="0"/>
                        </a:spcBef>
                        <a:spcAft>
                          <a:spcPts val="0"/>
                        </a:spcAft>
                        <a:buClr>
                          <a:srgbClr val="000000"/>
                        </a:buClr>
                        <a:buSzPct val="25000"/>
                        <a:buFont typeface="Trebuchet MS"/>
                        <a:buNone/>
                      </a:pPr>
                      <a:r>
                        <a:rPr lang="en-US" sz="2000" b="1" i="0" u="none" strike="noStrike" cap="none" baseline="0">
                          <a:solidFill>
                            <a:srgbClr val="000000"/>
                          </a:solidFill>
                          <a:latin typeface="Trebuchet MS"/>
                          <a:ea typeface="Trebuchet MS"/>
                          <a:cs typeface="Trebuchet MS"/>
                          <a:sym typeface="Trebuchet MS"/>
                        </a:rPr>
                        <a:t>Reading</a:t>
                      </a:r>
                      <a:r>
                        <a:rPr lang="en-US" sz="2000" b="0" i="0" u="none" strike="noStrike" cap="none" baseline="0">
                          <a:solidFill>
                            <a:srgbClr val="000000"/>
                          </a:solidFill>
                          <a:latin typeface="Trebuchet MS"/>
                          <a:ea typeface="Trebuchet MS"/>
                          <a:cs typeface="Trebuchet MS"/>
                          <a:sym typeface="Trebuchet MS"/>
                        </a:rPr>
                        <a:t> </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000" b="0" i="0" u="none" strike="noStrike" cap="none" baseline="0">
                          <a:solidFill>
                            <a:srgbClr val="000000"/>
                          </a:solidFill>
                          <a:latin typeface="Trebuchet MS"/>
                          <a:ea typeface="Trebuchet MS"/>
                          <a:cs typeface="Trebuchet MS"/>
                          <a:sym typeface="Trebuchet MS"/>
                        </a:rPr>
                        <a:t> Science and Technical Subjects</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000" b="0" i="0" u="none" strike="noStrike" cap="none" baseline="0">
                          <a:solidFill>
                            <a:srgbClr val="000000"/>
                          </a:solidFill>
                          <a:latin typeface="Trebuchet MS"/>
                          <a:ea typeface="Trebuchet MS"/>
                          <a:cs typeface="Trebuchet MS"/>
                          <a:sym typeface="Trebuchet MS"/>
                        </a:rPr>
                        <a:t>p. 62</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pPr marL="0" marR="0" lvl="0" indent="0" algn="ctr" rtl="0">
                        <a:lnSpc>
                          <a:spcPct val="100000"/>
                        </a:lnSpc>
                        <a:spcBef>
                          <a:spcPts val="0"/>
                        </a:spcBef>
                        <a:spcAft>
                          <a:spcPts val="0"/>
                        </a:spcAft>
                        <a:buClr>
                          <a:srgbClr val="000000"/>
                        </a:buClr>
                        <a:buSzPct val="25000"/>
                        <a:buFont typeface="Trebuchet MS"/>
                        <a:buNone/>
                      </a:pPr>
                      <a:r>
                        <a:rPr lang="en-US" sz="2000" b="1" i="0" u="none" strike="noStrike" cap="none" baseline="0">
                          <a:solidFill>
                            <a:srgbClr val="000000"/>
                          </a:solidFill>
                          <a:latin typeface="Trebuchet MS"/>
                          <a:ea typeface="Trebuchet MS"/>
                          <a:cs typeface="Trebuchet MS"/>
                          <a:sym typeface="Trebuchet MS"/>
                        </a:rPr>
                        <a:t>Writing </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000" b="0" i="0" u="none" strike="noStrike" cap="none" baseline="0">
                          <a:solidFill>
                            <a:srgbClr val="000000"/>
                          </a:solidFill>
                          <a:latin typeface="Trebuchet MS"/>
                          <a:ea typeface="Trebuchet MS"/>
                          <a:cs typeface="Trebuchet MS"/>
                          <a:sym typeface="Trebuchet MS"/>
                        </a:rPr>
                        <a:t> History/Social Studies, Science and Technical Subjects</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ct val="25000"/>
                        <a:buFont typeface="Trebuchet MS"/>
                        <a:buNone/>
                      </a:pPr>
                      <a:r>
                        <a:rPr lang="en-US" sz="2000" b="0" i="0" u="none" strike="noStrike" cap="none" baseline="0">
                          <a:solidFill>
                            <a:srgbClr val="000000"/>
                          </a:solidFill>
                          <a:latin typeface="Trebuchet MS"/>
                          <a:ea typeface="Trebuchet MS"/>
                          <a:cs typeface="Trebuchet MS"/>
                          <a:sym typeface="Trebuchet MS"/>
                        </a:rPr>
                        <a:t>p. 64-66</a:t>
                      </a: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Font typeface="Trebuchet MS"/>
                        <a:buNone/>
                      </a:pPr>
                      <a:endParaRPr sz="2000" b="0" i="0" u="none" strike="noStrike" cap="none" baseline="0">
                        <a:solidFill>
                          <a:srgbClr val="000000"/>
                        </a:solidFill>
                        <a:latin typeface="Trebuchet MS"/>
                        <a:ea typeface="Trebuchet MS"/>
                        <a:cs typeface="Trebuchet MS"/>
                        <a:sym typeface="Trebuchet MS"/>
                      </a:endParaRPr>
                    </a:p>
                    <a:p>
                      <a:pPr marL="0" marR="0" lvl="0" indent="0" algn="l" rtl="0">
                        <a:spcBef>
                          <a:spcPts val="0"/>
                        </a:spcBef>
                        <a:buNone/>
                      </a:pPr>
                      <a:endParaRPr sz="2000" b="0" i="0" u="none" strike="noStrike" cap="none" baseline="0">
                        <a:solidFill>
                          <a:srgbClr val="000000"/>
                        </a:solidFill>
                        <a:latin typeface="Trebuchet MS"/>
                        <a:ea typeface="Trebuchet MS"/>
                        <a:cs typeface="Trebuchet MS"/>
                        <a:sym typeface="Trebuchet MS"/>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r>
            </a:tbl>
          </a:graphicData>
        </a:graphic>
      </p:graphicFrame>
      <p:sp>
        <p:nvSpPr>
          <p:cNvPr id="289" name="Shape 289"/>
          <p:cNvSpPr txBox="1">
            <a:spLocks noGrp="1"/>
          </p:cNvSpPr>
          <p:nvPr>
            <p:ph type="title"/>
          </p:nvPr>
        </p:nvSpPr>
        <p:spPr>
          <a:xfrm>
            <a:off x="533400" y="457200"/>
            <a:ext cx="89154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200" b="1" i="0" u="none" strike="noStrike" cap="none" baseline="0">
                <a:solidFill>
                  <a:schemeClr val="accent1"/>
                </a:solidFill>
                <a:latin typeface="Trebuchet MS"/>
                <a:ea typeface="Trebuchet MS"/>
                <a:cs typeface="Trebuchet MS"/>
                <a:sym typeface="Trebuchet MS"/>
              </a:rPr>
              <a:t>Organization of the Literacy Standards</a:t>
            </a:r>
          </a:p>
        </p:txBody>
      </p:sp>
    </p:spTree>
    <p:extLst>
      <p:ext uri="{BB962C8B-B14F-4D97-AF65-F5344CB8AC3E}">
        <p14:creationId xmlns:p14="http://schemas.microsoft.com/office/powerpoint/2010/main" val="390892129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Shape 361"/>
          <p:cNvPicPr preferRelativeResize="0"/>
          <p:nvPr/>
        </p:nvPicPr>
        <p:blipFill rotWithShape="1">
          <a:blip r:embed="rId3">
            <a:alphaModFix/>
          </a:blip>
          <a:srcRect/>
          <a:stretch/>
        </p:blipFill>
        <p:spPr>
          <a:xfrm>
            <a:off x="533400" y="2011361"/>
            <a:ext cx="7924799" cy="3803649"/>
          </a:xfrm>
          <a:prstGeom prst="rect">
            <a:avLst/>
          </a:prstGeom>
          <a:noFill/>
          <a:ln>
            <a:noFill/>
          </a:ln>
        </p:spPr>
      </p:pic>
    </p:spTree>
    <p:extLst>
      <p:ext uri="{BB962C8B-B14F-4D97-AF65-F5344CB8AC3E}">
        <p14:creationId xmlns:p14="http://schemas.microsoft.com/office/powerpoint/2010/main" val="35251324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Your position </a:t>
            </a:r>
          </a:p>
          <a:p>
            <a:pPr marL="624078" indent="-514350">
              <a:buAutoNum type="alphaUcPeriod"/>
            </a:pPr>
            <a:r>
              <a:rPr lang="en-US" dirty="0" smtClean="0"/>
              <a:t>Elementary teacher</a:t>
            </a:r>
          </a:p>
          <a:p>
            <a:pPr marL="624078" indent="-514350">
              <a:buAutoNum type="alphaUcPeriod"/>
            </a:pPr>
            <a:r>
              <a:rPr lang="en-US" dirty="0" smtClean="0"/>
              <a:t>High school teacher</a:t>
            </a:r>
          </a:p>
          <a:p>
            <a:pPr marL="624078" indent="-514350">
              <a:buAutoNum type="alphaUcPeriod"/>
            </a:pPr>
            <a:r>
              <a:rPr lang="en-US" dirty="0" smtClean="0"/>
              <a:t>Librarian/Media Specialist</a:t>
            </a:r>
          </a:p>
          <a:p>
            <a:pPr marL="624078" indent="-514350">
              <a:buAutoNum type="alphaUcPeriod"/>
            </a:pPr>
            <a:r>
              <a:rPr lang="en-US" dirty="0" smtClean="0"/>
              <a:t>Assistant/Principal/Superintendent</a:t>
            </a:r>
          </a:p>
          <a:p>
            <a:pPr marL="624078" indent="-514350">
              <a:buAutoNum type="alphaUcPeriod"/>
            </a:pPr>
            <a:r>
              <a:rPr lang="en-US" dirty="0" smtClean="0"/>
              <a:t>Curriculum director</a:t>
            </a:r>
          </a:p>
          <a:p>
            <a:pPr marL="624078" indent="-514350">
              <a:buAutoNum type="alphaUcPeriod"/>
            </a:pPr>
            <a:r>
              <a:rPr lang="en-US" dirty="0" smtClean="0"/>
              <a:t>Other</a:t>
            </a:r>
            <a:endParaRPr lang="en-US" dirty="0"/>
          </a:p>
        </p:txBody>
      </p:sp>
      <p:sp>
        <p:nvSpPr>
          <p:cNvPr id="3" name="Title 2"/>
          <p:cNvSpPr>
            <a:spLocks noGrp="1"/>
          </p:cNvSpPr>
          <p:nvPr>
            <p:ph type="title"/>
          </p:nvPr>
        </p:nvSpPr>
        <p:spPr/>
        <p:txBody>
          <a:bodyPr>
            <a:normAutofit fontScale="90000"/>
          </a:bodyPr>
          <a:lstStyle/>
          <a:p>
            <a:r>
              <a:rPr lang="en-US" dirty="0" smtClean="0"/>
              <a:t>Survey Questions #1</a:t>
            </a:r>
            <a:br>
              <a:rPr lang="en-US" dirty="0" smtClean="0"/>
            </a:br>
            <a:endParaRPr lang="en-US" dirty="0"/>
          </a:p>
        </p:txBody>
      </p:sp>
    </p:spTree>
    <p:extLst>
      <p:ext uri="{BB962C8B-B14F-4D97-AF65-F5344CB8AC3E}">
        <p14:creationId xmlns:p14="http://schemas.microsoft.com/office/powerpoint/2010/main" val="345071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3. Rate your depth of knowledge with regard to Ohio’s Learning Standards for Writing.</a:t>
            </a:r>
          </a:p>
          <a:p>
            <a:pPr marL="109728" indent="0">
              <a:buNone/>
            </a:pPr>
            <a:endParaRPr lang="en-US" dirty="0" smtClean="0"/>
          </a:p>
          <a:p>
            <a:pPr marL="624078" indent="-514350">
              <a:buAutoNum type="alphaUcPeriod"/>
            </a:pPr>
            <a:r>
              <a:rPr lang="en-US" dirty="0" smtClean="0"/>
              <a:t>I don’t know anything about them.</a:t>
            </a:r>
          </a:p>
          <a:p>
            <a:pPr marL="624078" indent="-514350">
              <a:buAutoNum type="alphaUcPeriod"/>
            </a:pPr>
            <a:r>
              <a:rPr lang="en-US" dirty="0" smtClean="0"/>
              <a:t>I have some knowledge of them.</a:t>
            </a:r>
          </a:p>
          <a:p>
            <a:pPr marL="624078" indent="-514350">
              <a:buAutoNum type="alphaUcPeriod"/>
            </a:pPr>
            <a:r>
              <a:rPr lang="en-US" dirty="0" smtClean="0"/>
              <a:t>I know them fairly well.</a:t>
            </a:r>
          </a:p>
          <a:p>
            <a:pPr marL="624078" indent="-514350">
              <a:buAutoNum type="alphaUcPeriod"/>
            </a:pPr>
            <a:r>
              <a:rPr lang="en-US" dirty="0" smtClean="0"/>
              <a:t>I could teach them to others.</a:t>
            </a:r>
            <a:endParaRPr lang="en-US" dirty="0"/>
          </a:p>
        </p:txBody>
      </p:sp>
      <p:sp>
        <p:nvSpPr>
          <p:cNvPr id="3" name="Title 2"/>
          <p:cNvSpPr>
            <a:spLocks noGrp="1"/>
          </p:cNvSpPr>
          <p:nvPr>
            <p:ph type="title"/>
          </p:nvPr>
        </p:nvSpPr>
        <p:spPr/>
        <p:txBody>
          <a:bodyPr/>
          <a:lstStyle/>
          <a:p>
            <a:r>
              <a:rPr lang="en-US" dirty="0" smtClean="0"/>
              <a:t>Survey Question #3</a:t>
            </a:r>
            <a:endParaRPr lang="en-US" dirty="0"/>
          </a:p>
        </p:txBody>
      </p:sp>
    </p:spTree>
    <p:extLst>
      <p:ext uri="{BB962C8B-B14F-4D97-AF65-F5344CB8AC3E}">
        <p14:creationId xmlns:p14="http://schemas.microsoft.com/office/powerpoint/2010/main" val="4028731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438400"/>
            <a:ext cx="8229600" cy="4525963"/>
          </a:xfrm>
        </p:spPr>
        <p:txBody>
          <a:bodyPr/>
          <a:lstStyle/>
          <a:p>
            <a:pPr marL="624078" indent="-514350">
              <a:buAutoNum type="arabicPeriod"/>
            </a:pPr>
            <a:r>
              <a:rPr lang="en-US" dirty="0" smtClean="0"/>
              <a:t>Arguments</a:t>
            </a:r>
          </a:p>
          <a:p>
            <a:pPr marL="624078" indent="-514350">
              <a:buAutoNum type="arabicPeriod"/>
            </a:pPr>
            <a:r>
              <a:rPr lang="en-US" dirty="0" smtClean="0"/>
              <a:t>Informative/Explanatory</a:t>
            </a:r>
          </a:p>
          <a:p>
            <a:pPr marL="624078" indent="-514350">
              <a:buAutoNum type="arabicPeriod"/>
            </a:pPr>
            <a:r>
              <a:rPr lang="en-US" dirty="0" smtClean="0"/>
              <a:t>Narratives</a:t>
            </a:r>
            <a:endParaRPr lang="en-US" dirty="0"/>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What are the 3 modes of </a:t>
            </a:r>
            <a:r>
              <a:rPr lang="en-US" dirty="0"/>
              <a:t>w</a:t>
            </a:r>
            <a:r>
              <a:rPr lang="en-US" dirty="0" smtClean="0"/>
              <a:t>riting as specified in Ohio’s Learning Standards for ELA/Literacy?</a:t>
            </a:r>
            <a:endParaRPr lang="en-US" dirty="0"/>
          </a:p>
        </p:txBody>
      </p:sp>
    </p:spTree>
    <p:extLst>
      <p:ext uri="{BB962C8B-B14F-4D97-AF65-F5344CB8AC3E}">
        <p14:creationId xmlns:p14="http://schemas.microsoft.com/office/powerpoint/2010/main" val="33302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ontent Placeholder 4"/>
          <p:cNvGraphicFramePr>
            <a:graphicFrameLocks noGrp="1"/>
          </p:cNvGraphicFramePr>
          <p:nvPr>
            <p:ph idx="1"/>
          </p:nvPr>
        </p:nvGraphicFramePr>
        <p:xfrm>
          <a:off x="406400" y="1244600"/>
          <a:ext cx="8331200" cy="4978400"/>
        </p:xfrm>
        <a:graphic>
          <a:graphicData uri="http://schemas.openxmlformats.org/presentationml/2006/ole">
            <mc:AlternateContent xmlns:mc="http://schemas.openxmlformats.org/markup-compatibility/2006">
              <mc:Choice xmlns:v="urn:schemas-microsoft-com:vml" Requires="v">
                <p:oleObj spid="_x0000_s1092" r:id="rId4" imgW="8327858" imgH="4980864" progId="Excel.Chart.8">
                  <p:embed/>
                </p:oleObj>
              </mc:Choice>
              <mc:Fallback>
                <p:oleObj r:id="rId4" imgW="8327858" imgH="498086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244600"/>
                        <a:ext cx="83312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2B385F-E427-4D7B-AC69-53379A13DB45}" type="slidenum">
              <a:rPr lang="en-US" altLang="en-US" smtClean="0"/>
              <a:pPr eaLnBrk="1" hangingPunct="1">
                <a:defRPr/>
              </a:pPr>
              <a:t>22</a:t>
            </a:fld>
            <a:endParaRPr lang="en-US" altLang="en-US" smtClean="0"/>
          </a:p>
        </p:txBody>
      </p:sp>
      <p:sp>
        <p:nvSpPr>
          <p:cNvPr id="4" name="Title 3"/>
          <p:cNvSpPr>
            <a:spLocks noGrp="1"/>
          </p:cNvSpPr>
          <p:nvPr>
            <p:ph type="title"/>
          </p:nvPr>
        </p:nvSpPr>
        <p:spPr>
          <a:xfrm>
            <a:off x="0" y="274638"/>
            <a:ext cx="9144000" cy="1143000"/>
          </a:xfrm>
        </p:spPr>
        <p:txBody>
          <a:bodyPr>
            <a:normAutofit/>
          </a:bodyPr>
          <a:lstStyle/>
          <a:p>
            <a:pPr algn="ctr" eaLnBrk="1" fontAlgn="auto" hangingPunct="1">
              <a:spcAft>
                <a:spcPts val="0"/>
              </a:spcAft>
              <a:defRPr/>
            </a:pPr>
            <a:r>
              <a:rPr sz="4000" dirty="0" smtClean="0"/>
              <a:t>Balance of </a:t>
            </a:r>
            <a:r>
              <a:rPr lang="en-US" sz="4000" dirty="0" smtClean="0"/>
              <a:t>S</a:t>
            </a:r>
            <a:r>
              <a:rPr sz="4000" dirty="0" smtClean="0"/>
              <a:t>tudent </a:t>
            </a:r>
            <a:r>
              <a:rPr lang="en-US" sz="4000" dirty="0"/>
              <a:t>W</a:t>
            </a:r>
            <a:r>
              <a:rPr sz="4000" dirty="0" smtClean="0"/>
              <a:t>riting  </a:t>
            </a:r>
            <a:endParaRPr sz="4000" dirty="0"/>
          </a:p>
        </p:txBody>
      </p:sp>
    </p:spTree>
    <p:extLst>
      <p:ext uri="{BB962C8B-B14F-4D97-AF65-F5344CB8AC3E}">
        <p14:creationId xmlns:p14="http://schemas.microsoft.com/office/powerpoint/2010/main" val="1544630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3522571"/>
              </p:ext>
            </p:extLst>
          </p:nvPr>
        </p:nvGraphicFramePr>
        <p:xfrm>
          <a:off x="457200" y="1481139"/>
          <a:ext cx="8382000" cy="3728793"/>
        </p:xfrm>
        <a:graphic>
          <a:graphicData uri="http://schemas.openxmlformats.org/drawingml/2006/table">
            <a:tbl>
              <a:tblPr firstRow="1" bandRow="1">
                <a:tableStyleId>{5C22544A-7EE6-4342-B048-85BDC9FD1C3A}</a:tableStyleId>
              </a:tblPr>
              <a:tblGrid>
                <a:gridCol w="3697941"/>
                <a:gridCol w="4684059"/>
              </a:tblGrid>
              <a:tr h="894153">
                <a:tc>
                  <a:txBody>
                    <a:bodyPr/>
                    <a:lstStyle/>
                    <a:p>
                      <a:pPr algn="ctr"/>
                      <a:r>
                        <a:rPr lang="en-US" dirty="0" smtClean="0"/>
                        <a:t>English</a:t>
                      </a:r>
                      <a:r>
                        <a:rPr lang="en-US" baseline="0" dirty="0" smtClean="0"/>
                        <a:t> Language Arts</a:t>
                      </a:r>
                      <a:endParaRPr lang="en-US" dirty="0"/>
                    </a:p>
                  </a:txBody>
                  <a:tcPr/>
                </a:tc>
                <a:tc>
                  <a:txBody>
                    <a:bodyPr/>
                    <a:lstStyle/>
                    <a:p>
                      <a:pPr algn="ctr"/>
                      <a:r>
                        <a:rPr lang="en-US" dirty="0" smtClean="0"/>
                        <a:t>History</a:t>
                      </a:r>
                      <a:r>
                        <a:rPr lang="en-US" baseline="0" dirty="0" smtClean="0"/>
                        <a:t> , Social Studies, Science and Technical Subjects</a:t>
                      </a:r>
                      <a:endParaRPr lang="en-US" dirty="0"/>
                    </a:p>
                  </a:txBody>
                  <a:tcPr/>
                </a:tc>
              </a:tr>
              <a:tr h="2821668">
                <a:tc>
                  <a:txBody>
                    <a:bodyPr/>
                    <a:lstStyle/>
                    <a:p>
                      <a:r>
                        <a:rPr lang="en-US" dirty="0" smtClean="0"/>
                        <a:t>6-8:Write </a:t>
                      </a:r>
                      <a:r>
                        <a:rPr lang="en-US" b="1" dirty="0" smtClean="0"/>
                        <a:t>arguments </a:t>
                      </a:r>
                      <a:r>
                        <a:rPr lang="en-US" dirty="0" smtClean="0"/>
                        <a:t>to support claims with clear reasons and relevant evidence</a:t>
                      </a:r>
                    </a:p>
                    <a:p>
                      <a:endParaRPr lang="en-US" dirty="0" smtClean="0"/>
                    </a:p>
                    <a:p>
                      <a:r>
                        <a:rPr lang="en-US" dirty="0" smtClean="0"/>
                        <a:t>9-12:</a:t>
                      </a:r>
                      <a:r>
                        <a:rPr lang="en-US" b="1" dirty="0" smtClean="0"/>
                        <a:t>Write arguments</a:t>
                      </a:r>
                      <a:r>
                        <a:rPr lang="en-US" dirty="0" smtClean="0"/>
                        <a:t> to support claims in an analysis of substantive topics or texts, using valid reasoning and relevant and sufficient evidence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a:t>
                      </a:r>
                      <a:r>
                        <a:rPr lang="en-US" b="1" dirty="0" smtClean="0"/>
                        <a:t>arguments</a:t>
                      </a:r>
                      <a:r>
                        <a:rPr lang="en-US" dirty="0" smtClean="0"/>
                        <a:t> focused on </a:t>
                      </a:r>
                      <a:r>
                        <a:rPr lang="en-US" i="1" dirty="0" smtClean="0"/>
                        <a:t>discipline-specific content</a:t>
                      </a:r>
                      <a:r>
                        <a:rPr lang="en-US" dirty="0" smtClean="0"/>
                        <a:t>.</a:t>
                      </a:r>
                    </a:p>
                    <a:p>
                      <a:endParaRPr lang="en-US" dirty="0"/>
                    </a:p>
                  </a:txBody>
                  <a:tcPr/>
                </a:tc>
              </a:tr>
            </a:tbl>
          </a:graphicData>
        </a:graphic>
      </p:graphicFrame>
      <p:sp>
        <p:nvSpPr>
          <p:cNvPr id="3" name="Title 2"/>
          <p:cNvSpPr>
            <a:spLocks noGrp="1"/>
          </p:cNvSpPr>
          <p:nvPr>
            <p:ph type="title"/>
          </p:nvPr>
        </p:nvSpPr>
        <p:spPr/>
        <p:txBody>
          <a:bodyPr>
            <a:normAutofit/>
          </a:bodyPr>
          <a:lstStyle/>
          <a:p>
            <a:pPr algn="ctr"/>
            <a:r>
              <a:rPr lang="en-US" dirty="0" smtClean="0"/>
              <a:t>Writing Standard #1</a:t>
            </a:r>
            <a:endParaRPr lang="en-US" dirty="0"/>
          </a:p>
        </p:txBody>
      </p:sp>
      <p:sp>
        <p:nvSpPr>
          <p:cNvPr id="2" name="TextBox 1"/>
          <p:cNvSpPr txBox="1"/>
          <p:nvPr/>
        </p:nvSpPr>
        <p:spPr>
          <a:xfrm>
            <a:off x="1676400" y="5715000"/>
            <a:ext cx="6629400" cy="369332"/>
          </a:xfrm>
          <a:prstGeom prst="rect">
            <a:avLst/>
          </a:prstGeom>
          <a:noFill/>
        </p:spPr>
        <p:txBody>
          <a:bodyPr wrap="square" rtlCol="0">
            <a:spAutoFit/>
          </a:bodyPr>
          <a:lstStyle/>
          <a:p>
            <a:r>
              <a:rPr lang="en-US" dirty="0" smtClean="0"/>
              <a:t>What does it mean to “write an argument”?</a:t>
            </a:r>
            <a:endParaRPr lang="en-US" dirty="0"/>
          </a:p>
        </p:txBody>
      </p:sp>
    </p:spTree>
    <p:extLst>
      <p:ext uri="{BB962C8B-B14F-4D97-AF65-F5344CB8AC3E}">
        <p14:creationId xmlns:p14="http://schemas.microsoft.com/office/powerpoint/2010/main" val="3634025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03283952"/>
              </p:ext>
            </p:extLst>
          </p:nvPr>
        </p:nvGraphicFramePr>
        <p:xfrm>
          <a:off x="672084" y="1143000"/>
          <a:ext cx="8229600" cy="4770120"/>
        </p:xfrm>
        <a:graphic>
          <a:graphicData uri="http://schemas.openxmlformats.org/drawingml/2006/table">
            <a:tbl>
              <a:tblPr firstRow="1" firstCol="1" bandRow="1">
                <a:tableStyleId>{21E4AEA4-8DFA-4A89-87EB-49C32662AFE0}</a:tableStyleId>
              </a:tblPr>
              <a:tblGrid>
                <a:gridCol w="4114800"/>
                <a:gridCol w="4114800"/>
              </a:tblGrid>
              <a:tr h="414528">
                <a:tc>
                  <a:txBody>
                    <a:bodyPr/>
                    <a:lstStyle/>
                    <a:p>
                      <a:pPr marL="0" marR="0" algn="ctr">
                        <a:lnSpc>
                          <a:spcPct val="115000"/>
                        </a:lnSpc>
                        <a:spcBef>
                          <a:spcPts val="0"/>
                        </a:spcBef>
                        <a:spcAft>
                          <a:spcPts val="0"/>
                        </a:spcAft>
                      </a:pPr>
                      <a:r>
                        <a:rPr lang="en-US" sz="2800" dirty="0" smtClean="0">
                          <a:effectLst/>
                        </a:rPr>
                        <a:t>Persuasion</a:t>
                      </a:r>
                      <a:r>
                        <a:rPr lang="en-US" sz="2800" baseline="0" dirty="0" smtClean="0">
                          <a:effectLst/>
                        </a:rPr>
                        <a:t> </a:t>
                      </a:r>
                      <a:endParaRPr lang="en-US" sz="2800" dirty="0">
                        <a:effectLst/>
                        <a:latin typeface="Calibri"/>
                        <a:ea typeface="Calibri"/>
                        <a:cs typeface="Times New Roman"/>
                      </a:endParaRPr>
                    </a:p>
                  </a:txBody>
                  <a:tcPr marL="68580" marR="68580" marT="0" marB="0">
                    <a:solidFill>
                      <a:schemeClr val="tx2">
                        <a:lumMod val="60000"/>
                        <a:lumOff val="40000"/>
                      </a:schemeClr>
                    </a:solidFill>
                  </a:tcPr>
                </a:tc>
                <a:tc>
                  <a:txBody>
                    <a:bodyPr/>
                    <a:lstStyle/>
                    <a:p>
                      <a:pPr marL="0" marR="0" algn="ctr">
                        <a:lnSpc>
                          <a:spcPct val="115000"/>
                        </a:lnSpc>
                        <a:spcBef>
                          <a:spcPts val="0"/>
                        </a:spcBef>
                        <a:spcAft>
                          <a:spcPts val="0"/>
                        </a:spcAft>
                      </a:pPr>
                      <a:r>
                        <a:rPr lang="en-US" sz="2800" dirty="0">
                          <a:solidFill>
                            <a:srgbClr val="000000"/>
                          </a:solidFill>
                          <a:effectLst/>
                        </a:rPr>
                        <a:t>Argument</a:t>
                      </a:r>
                      <a:endParaRPr lang="en-US" sz="2800" dirty="0">
                        <a:solidFill>
                          <a:srgbClr val="000000"/>
                        </a:solidFill>
                        <a:effectLst/>
                        <a:latin typeface="Calibri"/>
                        <a:ea typeface="Calibri"/>
                        <a:cs typeface="Times New Roman"/>
                      </a:endParaRPr>
                    </a:p>
                  </a:txBody>
                  <a:tcPr marL="68580" marR="68580" marT="0" marB="0">
                    <a:solidFill>
                      <a:schemeClr val="accent1">
                        <a:lumMod val="20000"/>
                        <a:lumOff val="80000"/>
                      </a:schemeClr>
                    </a:solidFill>
                  </a:tcPr>
                </a:tc>
              </a:tr>
              <a:tr h="4033901">
                <a:tc>
                  <a:txBody>
                    <a:bodyPr/>
                    <a:lstStyle/>
                    <a:p>
                      <a:pPr marL="342900" marR="0" lvl="0" indent="-342900">
                        <a:lnSpc>
                          <a:spcPct val="90000"/>
                        </a:lnSpc>
                        <a:spcBef>
                          <a:spcPts val="0"/>
                        </a:spcBef>
                        <a:spcAft>
                          <a:spcPts val="0"/>
                        </a:spcAft>
                        <a:buFont typeface="Symbol"/>
                        <a:buChar char=""/>
                      </a:pPr>
                      <a:r>
                        <a:rPr lang="en-US" sz="2400" b="1" dirty="0">
                          <a:effectLst/>
                        </a:rPr>
                        <a:t>Appeals to the credibility, character, or authority of the writer (speaker</a:t>
                      </a:r>
                      <a:r>
                        <a:rPr lang="en-US" sz="2400" b="1" dirty="0" smtClean="0">
                          <a:effectLst/>
                        </a:rPr>
                        <a:t>)</a:t>
                      </a:r>
                    </a:p>
                    <a:p>
                      <a:pPr marL="0" marR="0" lvl="0" indent="0">
                        <a:lnSpc>
                          <a:spcPct val="90000"/>
                        </a:lnSpc>
                        <a:spcBef>
                          <a:spcPts val="0"/>
                        </a:spcBef>
                        <a:spcAft>
                          <a:spcPts val="0"/>
                        </a:spcAft>
                        <a:buFont typeface="Symbol"/>
                        <a:buNone/>
                      </a:pPr>
                      <a:endParaRPr lang="en-US" sz="2400" b="1" dirty="0">
                        <a:effectLst/>
                      </a:endParaRPr>
                    </a:p>
                    <a:p>
                      <a:pPr marL="342900" marR="0" lvl="0" indent="-342900">
                        <a:lnSpc>
                          <a:spcPct val="90000"/>
                        </a:lnSpc>
                        <a:spcBef>
                          <a:spcPts val="0"/>
                        </a:spcBef>
                        <a:spcAft>
                          <a:spcPts val="0"/>
                        </a:spcAft>
                        <a:buFont typeface="Symbol"/>
                        <a:buChar char=""/>
                      </a:pPr>
                      <a:r>
                        <a:rPr lang="en-US" sz="2400" b="1" dirty="0">
                          <a:effectLst/>
                        </a:rPr>
                        <a:t>Appeals to the audience’s self-interest and  sense of </a:t>
                      </a:r>
                      <a:r>
                        <a:rPr lang="en-US" sz="2400" b="1" dirty="0" smtClean="0">
                          <a:effectLst/>
                        </a:rPr>
                        <a:t>identity</a:t>
                      </a:r>
                    </a:p>
                    <a:p>
                      <a:pPr marL="0" marR="0" lvl="0" indent="0">
                        <a:lnSpc>
                          <a:spcPct val="90000"/>
                        </a:lnSpc>
                        <a:spcBef>
                          <a:spcPts val="0"/>
                        </a:spcBef>
                        <a:spcAft>
                          <a:spcPts val="0"/>
                        </a:spcAft>
                        <a:buFont typeface="Symbol"/>
                        <a:buNone/>
                      </a:pPr>
                      <a:r>
                        <a:rPr lang="en-US" sz="2400" b="1" dirty="0" smtClean="0">
                          <a:effectLst/>
                        </a:rPr>
                        <a:t> </a:t>
                      </a:r>
                      <a:endParaRPr lang="en-US" sz="2400" b="1" dirty="0">
                        <a:effectLst/>
                      </a:endParaRPr>
                    </a:p>
                    <a:p>
                      <a:pPr marL="342900" marR="0" lvl="0" indent="-342900">
                        <a:lnSpc>
                          <a:spcPct val="90000"/>
                        </a:lnSpc>
                        <a:spcBef>
                          <a:spcPts val="0"/>
                        </a:spcBef>
                        <a:spcAft>
                          <a:spcPts val="0"/>
                        </a:spcAft>
                        <a:buFont typeface="Symbol"/>
                        <a:buChar char=""/>
                      </a:pPr>
                      <a:r>
                        <a:rPr lang="en-US" sz="2400" b="1" dirty="0">
                          <a:effectLst/>
                        </a:rPr>
                        <a:t>Relies on </a:t>
                      </a:r>
                      <a:r>
                        <a:rPr lang="en-US" sz="2400" b="1" u="none" dirty="0">
                          <a:effectLst/>
                        </a:rPr>
                        <a:t>emotional </a:t>
                      </a:r>
                      <a:r>
                        <a:rPr lang="en-US" sz="2400" b="1" u="none" dirty="0" smtClean="0">
                          <a:effectLst/>
                        </a:rPr>
                        <a:t>appeals</a:t>
                      </a:r>
                    </a:p>
                    <a:p>
                      <a:pPr marL="0" marR="0" lvl="0" indent="0">
                        <a:lnSpc>
                          <a:spcPct val="90000"/>
                        </a:lnSpc>
                        <a:spcBef>
                          <a:spcPts val="0"/>
                        </a:spcBef>
                        <a:spcAft>
                          <a:spcPts val="0"/>
                        </a:spcAft>
                        <a:buFont typeface="Symbol"/>
                        <a:buNone/>
                      </a:pPr>
                      <a:endParaRPr lang="en-US" sz="2400" b="1" u="none" dirty="0">
                        <a:effectLst/>
                      </a:endParaRPr>
                    </a:p>
                    <a:p>
                      <a:pPr marL="342900" marR="0" lvl="0" indent="-342900">
                        <a:lnSpc>
                          <a:spcPct val="90000"/>
                        </a:lnSpc>
                        <a:spcBef>
                          <a:spcPts val="0"/>
                        </a:spcBef>
                        <a:spcAft>
                          <a:spcPts val="0"/>
                        </a:spcAft>
                        <a:buFont typeface="Symbol"/>
                        <a:buChar char=""/>
                      </a:pPr>
                      <a:r>
                        <a:rPr lang="en-US" sz="2400" b="1" dirty="0">
                          <a:effectLst/>
                        </a:rPr>
                        <a:t>Evokes </a:t>
                      </a:r>
                      <a:r>
                        <a:rPr lang="en-US" sz="2400" b="1" dirty="0" smtClean="0">
                          <a:effectLst/>
                        </a:rPr>
                        <a:t>emotions</a:t>
                      </a:r>
                      <a:endParaRPr lang="en-US" sz="2400" b="1" dirty="0">
                        <a:effectLst/>
                      </a:endParaRPr>
                    </a:p>
                  </a:txBody>
                  <a:tcPr marL="68580" marR="68580" marT="0" marB="0" anchor="ctr">
                    <a:solidFill>
                      <a:schemeClr val="tx2">
                        <a:lumMod val="60000"/>
                        <a:lumOff val="40000"/>
                      </a:schemeClr>
                    </a:solidFill>
                  </a:tcPr>
                </a:tc>
                <a:tc>
                  <a:txBody>
                    <a:bodyPr/>
                    <a:lstStyle/>
                    <a:p>
                      <a:pPr marL="342900" marR="0" lvl="0" indent="-342900">
                        <a:lnSpc>
                          <a:spcPct val="90000"/>
                        </a:lnSpc>
                        <a:spcBef>
                          <a:spcPts val="0"/>
                        </a:spcBef>
                        <a:spcAft>
                          <a:spcPts val="0"/>
                        </a:spcAft>
                        <a:buFont typeface="Symbol"/>
                        <a:buChar char=""/>
                      </a:pPr>
                      <a:r>
                        <a:rPr lang="en-US" sz="2400" b="1" dirty="0">
                          <a:effectLst/>
                        </a:rPr>
                        <a:t>Convinces the audience because of the perceived merit and reasonableness of the claims and proofs offered rather than evoking emotions</a:t>
                      </a:r>
                      <a:r>
                        <a:rPr lang="en-US" sz="2400" b="1" dirty="0" smtClean="0">
                          <a:effectLst/>
                        </a:rPr>
                        <a:t>.</a:t>
                      </a:r>
                    </a:p>
                    <a:p>
                      <a:pPr marL="0" marR="0" lvl="0" indent="0">
                        <a:lnSpc>
                          <a:spcPct val="90000"/>
                        </a:lnSpc>
                        <a:spcBef>
                          <a:spcPts val="0"/>
                        </a:spcBef>
                        <a:spcAft>
                          <a:spcPts val="0"/>
                        </a:spcAft>
                        <a:buFont typeface="Symbol"/>
                        <a:buNone/>
                      </a:pPr>
                      <a:r>
                        <a:rPr lang="en-US" sz="2400" b="1" dirty="0" smtClean="0">
                          <a:effectLst/>
                        </a:rPr>
                        <a:t> </a:t>
                      </a:r>
                      <a:endParaRPr lang="en-US" sz="2400" b="1" dirty="0">
                        <a:effectLst/>
                      </a:endParaRPr>
                    </a:p>
                    <a:p>
                      <a:pPr marL="342900" marR="0" lvl="0" indent="-342900">
                        <a:lnSpc>
                          <a:spcPct val="90000"/>
                        </a:lnSpc>
                        <a:spcBef>
                          <a:spcPts val="0"/>
                        </a:spcBef>
                        <a:spcAft>
                          <a:spcPts val="0"/>
                        </a:spcAft>
                        <a:buFont typeface="Symbol"/>
                        <a:buChar char=""/>
                      </a:pPr>
                      <a:r>
                        <a:rPr lang="en-US" sz="2400" b="1" dirty="0">
                          <a:effectLst/>
                        </a:rPr>
                        <a:t>Requires evidence</a:t>
                      </a:r>
                    </a:p>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3" name="Rectangle 2"/>
          <p:cNvSpPr/>
          <p:nvPr/>
        </p:nvSpPr>
        <p:spPr>
          <a:xfrm>
            <a:off x="234631" y="307369"/>
            <a:ext cx="8677939" cy="659796"/>
          </a:xfrm>
          <a:prstGeom prst="rect">
            <a:avLst/>
          </a:prstGeom>
        </p:spPr>
        <p:txBody>
          <a:bodyPr wrap="square">
            <a:spAutoFit/>
          </a:bodyPr>
          <a:lstStyle/>
          <a:p>
            <a:pPr algn="ctr">
              <a:lnSpc>
                <a:spcPts val="4300"/>
              </a:lnSpc>
            </a:pPr>
            <a:r>
              <a:rPr lang="en-US" sz="4000" b="1" dirty="0" smtClean="0"/>
              <a:t>Persuasion vs. Argument</a:t>
            </a:r>
            <a:endParaRPr lang="en-US" sz="4000" b="1" dirty="0"/>
          </a:p>
        </p:txBody>
      </p:sp>
    </p:spTree>
    <p:extLst>
      <p:ext uri="{BB962C8B-B14F-4D97-AF65-F5344CB8AC3E}">
        <p14:creationId xmlns:p14="http://schemas.microsoft.com/office/powerpoint/2010/main" val="320362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533400" y="1905000"/>
            <a:ext cx="8382000" cy="4525962"/>
          </a:xfrm>
        </p:spPr>
        <p:txBody>
          <a:bodyPr/>
          <a:lstStyle/>
          <a:p>
            <a:pPr eaLnBrk="1" hangingPunct="1"/>
            <a:r>
              <a:rPr lang="en-US" altLang="en-US" dirty="0" smtClean="0"/>
              <a:t>Both argument and persuasion have as their goal persuading people to believe something is true or change their beliefs or behavior.</a:t>
            </a:r>
          </a:p>
          <a:p>
            <a:pPr eaLnBrk="1" hangingPunct="1"/>
            <a:r>
              <a:rPr lang="en-US" altLang="en-US" dirty="0" smtClean="0"/>
              <a:t>Persuasion relies on persuasive </a:t>
            </a:r>
            <a:r>
              <a:rPr lang="en-US" altLang="en-US" u="sng" dirty="0" smtClean="0"/>
              <a:t>strategies</a:t>
            </a:r>
            <a:r>
              <a:rPr lang="en-US" altLang="en-US" dirty="0" smtClean="0"/>
              <a:t>.</a:t>
            </a:r>
          </a:p>
          <a:p>
            <a:pPr lvl="1" eaLnBrk="1" hangingPunct="1"/>
            <a:r>
              <a:rPr lang="en-US" altLang="en-US" dirty="0" smtClean="0"/>
              <a:t>Appeals to audience’s self interest, sense of identity, emotions, credibility or authority of the writer, etc.</a:t>
            </a:r>
          </a:p>
          <a:p>
            <a:pPr eaLnBrk="1" hangingPunct="1"/>
            <a:r>
              <a:rPr lang="en-US" altLang="en-US" dirty="0" smtClean="0"/>
              <a:t>Argument relies on </a:t>
            </a:r>
            <a:r>
              <a:rPr lang="en-US" altLang="en-US" u="sng" dirty="0" smtClean="0"/>
              <a:t>logic and evidence</a:t>
            </a:r>
            <a:r>
              <a:rPr lang="en-US" altLang="en-US" dirty="0" smtClean="0"/>
              <a:t>.</a:t>
            </a:r>
          </a:p>
          <a:p>
            <a:pPr lvl="1" eaLnBrk="1" hangingPunct="1"/>
            <a:r>
              <a:rPr lang="en-US" altLang="en-US" dirty="0" smtClean="0"/>
              <a:t>Convinces audience because of the perceived merit and reasonableness of the claims and proofs offered</a:t>
            </a:r>
          </a:p>
          <a:p>
            <a:pPr lvl="1" eaLnBrk="1" hangingPunct="1"/>
            <a:endParaRPr lang="en-US" altLang="en-US" dirty="0" smtClean="0"/>
          </a:p>
          <a:p>
            <a:pPr lvl="1" eaLnBrk="1" hangingPunct="1"/>
            <a:endParaRPr lang="en-US" altLang="en-US" dirty="0" smtClean="0"/>
          </a:p>
        </p:txBody>
      </p:sp>
      <p:sp>
        <p:nvSpPr>
          <p:cNvPr id="4" name="Title 3"/>
          <p:cNvSpPr>
            <a:spLocks noGrp="1"/>
          </p:cNvSpPr>
          <p:nvPr>
            <p:ph type="title"/>
          </p:nvPr>
        </p:nvSpPr>
        <p:spPr/>
        <p:txBody>
          <a:bodyPr>
            <a:normAutofit fontScale="90000"/>
          </a:bodyPr>
          <a:lstStyle/>
          <a:p>
            <a:pPr eaLnBrk="1" fontAlgn="auto" hangingPunct="1">
              <a:spcAft>
                <a:spcPts val="0"/>
              </a:spcAft>
              <a:defRPr/>
            </a:pPr>
            <a:r>
              <a:rPr dirty="0" smtClean="0"/>
              <a:t>Logical argument vs</a:t>
            </a:r>
            <a:r>
              <a:rPr lang="en-US" dirty="0" smtClean="0"/>
              <a:t>.</a:t>
            </a:r>
            <a:r>
              <a:rPr dirty="0" smtClean="0"/>
              <a:t> persuasive writing</a:t>
            </a:r>
            <a:endParaRPr dirty="0"/>
          </a:p>
        </p:txBody>
      </p:sp>
    </p:spTree>
    <p:extLst>
      <p:ext uri="{BB962C8B-B14F-4D97-AF65-F5344CB8AC3E}">
        <p14:creationId xmlns:p14="http://schemas.microsoft.com/office/powerpoint/2010/main" val="16364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85" y="5504272"/>
            <a:ext cx="7772400" cy="1470025"/>
          </a:xfrm>
        </p:spPr>
        <p:txBody>
          <a:bodyPr/>
          <a:lstStyle/>
          <a:p>
            <a:r>
              <a:rPr lang="en-US" b="1" dirty="0" smtClean="0">
                <a:hlinkClick r:id="rId3"/>
              </a:rPr>
              <a:t>www.ldc.org</a:t>
            </a:r>
            <a:r>
              <a:rPr lang="en-US" b="1" dirty="0" smtClean="0"/>
              <a:t>  </a:t>
            </a:r>
            <a:endParaRPr lang="en-US" b="1" dirty="0"/>
          </a:p>
        </p:txBody>
      </p:sp>
      <p:sp>
        <p:nvSpPr>
          <p:cNvPr id="3" name="Subtitle 2"/>
          <p:cNvSpPr>
            <a:spLocks noGrp="1"/>
          </p:cNvSpPr>
          <p:nvPr>
            <p:ph type="subTitle" idx="1"/>
          </p:nvPr>
        </p:nvSpPr>
        <p:spPr>
          <a:xfrm>
            <a:off x="1143000" y="3886200"/>
            <a:ext cx="6400800" cy="1752600"/>
          </a:xfrm>
        </p:spPr>
        <p:txBody>
          <a:bodyPr/>
          <a:lstStyle/>
          <a:p>
            <a:endParaRPr lang="en-US" b="1" dirty="0"/>
          </a:p>
        </p:txBody>
      </p:sp>
      <p:pic>
        <p:nvPicPr>
          <p:cNvPr id="4" name="Picture 3"/>
          <p:cNvPicPr>
            <a:picLocks noChangeAspect="1"/>
          </p:cNvPicPr>
          <p:nvPr/>
        </p:nvPicPr>
        <p:blipFill>
          <a:blip r:embed="rId4"/>
          <a:stretch>
            <a:fillRect/>
          </a:stretch>
        </p:blipFill>
        <p:spPr>
          <a:xfrm>
            <a:off x="-4482" y="-76200"/>
            <a:ext cx="9144000" cy="6232617"/>
          </a:xfrm>
          <a:prstGeom prst="rect">
            <a:avLst/>
          </a:prstGeom>
          <a:ln>
            <a:solidFill>
              <a:srgbClr val="00CC99"/>
            </a:solidFill>
          </a:ln>
        </p:spPr>
      </p:pic>
      <p:sp>
        <p:nvSpPr>
          <p:cNvPr id="5" name="TextBox 4"/>
          <p:cNvSpPr txBox="1"/>
          <p:nvPr/>
        </p:nvSpPr>
        <p:spPr>
          <a:xfrm rot="20922454">
            <a:off x="93727" y="314195"/>
            <a:ext cx="6006659" cy="1446550"/>
          </a:xfrm>
          <a:prstGeom prst="rect">
            <a:avLst/>
          </a:prstGeom>
          <a:noFill/>
        </p:spPr>
        <p:txBody>
          <a:bodyPr wrap="square" rtlCol="0">
            <a:spAutoFit/>
          </a:bodyPr>
          <a:lstStyle/>
          <a:p>
            <a:r>
              <a:rPr lang="en-US" sz="4400" dirty="0" smtClean="0">
                <a:solidFill>
                  <a:schemeClr val="bg1"/>
                </a:solidFill>
              </a:rPr>
              <a:t>Literacy Design Collaborative</a:t>
            </a:r>
          </a:p>
        </p:txBody>
      </p:sp>
      <p:sp>
        <p:nvSpPr>
          <p:cNvPr id="6" name="TextBox 5"/>
          <p:cNvSpPr txBox="1"/>
          <p:nvPr/>
        </p:nvSpPr>
        <p:spPr>
          <a:xfrm rot="794151">
            <a:off x="4332139" y="2445307"/>
            <a:ext cx="4858259" cy="3785652"/>
          </a:xfrm>
          <a:prstGeom prst="rect">
            <a:avLst/>
          </a:prstGeom>
          <a:noFill/>
        </p:spPr>
        <p:txBody>
          <a:bodyPr wrap="square" rtlCol="0">
            <a:spAutoFit/>
          </a:bodyPr>
          <a:lstStyle/>
          <a:p>
            <a:r>
              <a:rPr lang="en-US" sz="4000" dirty="0" smtClean="0">
                <a:solidFill>
                  <a:schemeClr val="bg1"/>
                </a:solidFill>
              </a:rPr>
              <a:t>…a fresh approach to incorporating literacy</a:t>
            </a:r>
          </a:p>
          <a:p>
            <a:r>
              <a:rPr lang="en-US" sz="4000" dirty="0" smtClean="0">
                <a:solidFill>
                  <a:schemeClr val="bg1"/>
                </a:solidFill>
              </a:rPr>
              <a:t> into middle and high school content areas</a:t>
            </a:r>
            <a:endParaRPr lang="en-US" sz="4000" dirty="0">
              <a:solidFill>
                <a:schemeClr val="bg1"/>
              </a:solidFill>
            </a:endParaRPr>
          </a:p>
        </p:txBody>
      </p:sp>
    </p:spTree>
    <p:extLst>
      <p:ext uri="{BB962C8B-B14F-4D97-AF65-F5344CB8AC3E}">
        <p14:creationId xmlns:p14="http://schemas.microsoft.com/office/powerpoint/2010/main" val="2217454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Basic Format</a:t>
            </a:r>
            <a:endParaRPr lang="en-US" dirty="0"/>
          </a:p>
        </p:txBody>
      </p:sp>
      <p:sp>
        <p:nvSpPr>
          <p:cNvPr id="3" name="Content Placeholder 2"/>
          <p:cNvSpPr>
            <a:spLocks noGrp="1"/>
          </p:cNvSpPr>
          <p:nvPr>
            <p:ph idx="1"/>
          </p:nvPr>
        </p:nvSpPr>
        <p:spPr>
          <a:xfrm>
            <a:off x="457200" y="1504664"/>
            <a:ext cx="8229600" cy="4312919"/>
          </a:xfrm>
        </p:spPr>
        <p:txBody>
          <a:bodyPr/>
          <a:lstStyle/>
          <a:p>
            <a:pPr>
              <a:buNone/>
            </a:pPr>
            <a:r>
              <a:rPr lang="en-US" sz="2400" dirty="0" smtClean="0"/>
              <a:t>After researching _____(informational texts) on ___________(content),  write __________(essay or substitute) that argues your position on __________ (content).  Support your position with evidence from your research.  L2 Be sure to acknowledge competing views.  L3 Give examples from past or current events or issues to illustrate and clarify your position.</a:t>
            </a:r>
          </a:p>
          <a:p>
            <a:pPr>
              <a:buNone/>
            </a:pPr>
            <a:endParaRPr lang="en-US" sz="2400" dirty="0" smtClean="0"/>
          </a:p>
        </p:txBody>
      </p:sp>
    </p:spTree>
    <p:extLst>
      <p:ext uri="{BB962C8B-B14F-4D97-AF65-F5344CB8AC3E}">
        <p14:creationId xmlns:p14="http://schemas.microsoft.com/office/powerpoint/2010/main" val="2254188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59" y="274638"/>
            <a:ext cx="9215386" cy="5149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9647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04" y="688289"/>
            <a:ext cx="8229600" cy="1143000"/>
          </a:xfrm>
        </p:spPr>
        <p:txBody>
          <a:bodyPr>
            <a:noAutofit/>
          </a:bodyPr>
          <a:lstStyle/>
          <a:p>
            <a:pPr algn="ctr"/>
            <a:r>
              <a:rPr lang="en-US" dirty="0" smtClean="0"/>
              <a:t>The Basic Format with</a:t>
            </a:r>
            <a:br>
              <a:rPr lang="en-US" dirty="0" smtClean="0"/>
            </a:br>
            <a:r>
              <a:rPr lang="en-US" dirty="0" smtClean="0"/>
              <a:t> Essential Question</a:t>
            </a:r>
            <a:endParaRPr lang="en-US" dirty="0"/>
          </a:p>
        </p:txBody>
      </p:sp>
      <p:sp>
        <p:nvSpPr>
          <p:cNvPr id="3" name="Content Placeholder 2"/>
          <p:cNvSpPr>
            <a:spLocks noGrp="1"/>
          </p:cNvSpPr>
          <p:nvPr>
            <p:ph idx="1"/>
          </p:nvPr>
        </p:nvSpPr>
        <p:spPr>
          <a:xfrm>
            <a:off x="457200" y="2077881"/>
            <a:ext cx="8229600" cy="3545006"/>
          </a:xfrm>
        </p:spPr>
        <p:txBody>
          <a:bodyPr>
            <a:normAutofit/>
          </a:bodyPr>
          <a:lstStyle/>
          <a:p>
            <a:pPr>
              <a:buNone/>
            </a:pPr>
            <a:endParaRPr lang="en-US" sz="2400" dirty="0" smtClean="0"/>
          </a:p>
          <a:p>
            <a:pPr>
              <a:buNone/>
            </a:pPr>
            <a:r>
              <a:rPr lang="en-US" sz="2400" dirty="0" smtClean="0"/>
              <a:t>[Insert Question]  After reading __________(literature or informational texts), write_________ (essay or substitute) that addresses the question and support your position with </a:t>
            </a:r>
            <a:r>
              <a:rPr lang="en-US" sz="2400" b="1" dirty="0" smtClean="0"/>
              <a:t>evidence</a:t>
            </a:r>
            <a:r>
              <a:rPr lang="en-US" sz="2400" dirty="0" smtClean="0"/>
              <a:t> from the </a:t>
            </a:r>
            <a:r>
              <a:rPr lang="en-US" sz="2400" b="1" dirty="0" smtClean="0"/>
              <a:t>text(s).  L2</a:t>
            </a:r>
            <a:r>
              <a:rPr lang="en-US" sz="2400" dirty="0" smtClean="0"/>
              <a:t> Be sure to acknowledge competing views.  </a:t>
            </a:r>
            <a:r>
              <a:rPr lang="en-US" sz="2400" b="1" dirty="0" smtClean="0"/>
              <a:t>L3 </a:t>
            </a:r>
            <a:r>
              <a:rPr lang="en-US" sz="2400" dirty="0" smtClean="0"/>
              <a:t>Give examples from past or current events or issues to illustrate and clarify your position.</a:t>
            </a:r>
            <a:endParaRPr lang="en-US" sz="2400" b="1" dirty="0" smtClean="0"/>
          </a:p>
        </p:txBody>
      </p:sp>
    </p:spTree>
    <p:extLst>
      <p:ext uri="{BB962C8B-B14F-4D97-AF65-F5344CB8AC3E}">
        <p14:creationId xmlns:p14="http://schemas.microsoft.com/office/powerpoint/2010/main" val="103476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rabicPeriod"/>
            </a:pPr>
            <a:r>
              <a:rPr lang="en-US" dirty="0" smtClean="0"/>
              <a:t>Does your district/building have a program for writing across the content areas?	</a:t>
            </a:r>
          </a:p>
          <a:p>
            <a:pPr marL="624078" indent="-514350">
              <a:buAutoNum type="arabicPeriod"/>
            </a:pPr>
            <a:endParaRPr lang="en-US" dirty="0"/>
          </a:p>
          <a:p>
            <a:pPr marL="822960" lvl="1" indent="-457200">
              <a:buAutoNum type="alphaUcPeriod"/>
            </a:pPr>
            <a:r>
              <a:rPr lang="en-US" dirty="0" smtClean="0"/>
              <a:t>Yes</a:t>
            </a:r>
          </a:p>
          <a:p>
            <a:pPr marL="822960" lvl="1" indent="-457200">
              <a:buAutoNum type="alphaUcPeriod"/>
            </a:pPr>
            <a:r>
              <a:rPr lang="en-US" dirty="0" smtClean="0"/>
              <a:t>No</a:t>
            </a:r>
          </a:p>
          <a:p>
            <a:pPr marL="822960" lvl="1" indent="-457200">
              <a:buAutoNum type="alphaUcPeriod"/>
            </a:pPr>
            <a:r>
              <a:rPr lang="en-US" dirty="0" smtClean="0"/>
              <a:t>Does not apply to me</a:t>
            </a:r>
          </a:p>
        </p:txBody>
      </p:sp>
      <p:sp>
        <p:nvSpPr>
          <p:cNvPr id="3" name="Title 2"/>
          <p:cNvSpPr>
            <a:spLocks noGrp="1"/>
          </p:cNvSpPr>
          <p:nvPr>
            <p:ph type="title"/>
          </p:nvPr>
        </p:nvSpPr>
        <p:spPr/>
        <p:txBody>
          <a:bodyPr/>
          <a:lstStyle/>
          <a:p>
            <a:r>
              <a:rPr lang="en-US" dirty="0" smtClean="0"/>
              <a:t>Survey Question #2</a:t>
            </a:r>
            <a:endParaRPr lang="en-US" dirty="0"/>
          </a:p>
        </p:txBody>
      </p:sp>
    </p:spTree>
    <p:extLst>
      <p:ext uri="{BB962C8B-B14F-4D97-AF65-F5344CB8AC3E}">
        <p14:creationId xmlns:p14="http://schemas.microsoft.com/office/powerpoint/2010/main" val="1061704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57372"/>
            <a:ext cx="12039600" cy="6772275"/>
          </a:xfrm>
          <a:prstGeom prst="rect">
            <a:avLst/>
          </a:prstGeom>
        </p:spPr>
      </p:pic>
    </p:spTree>
    <p:extLst>
      <p:ext uri="{BB962C8B-B14F-4D97-AF65-F5344CB8AC3E}">
        <p14:creationId xmlns:p14="http://schemas.microsoft.com/office/powerpoint/2010/main" val="218511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42862"/>
            <a:ext cx="12115800" cy="6815138"/>
          </a:xfrm>
          <a:prstGeom prst="rect">
            <a:avLst/>
          </a:prstGeom>
        </p:spPr>
      </p:pic>
    </p:spTree>
    <p:extLst>
      <p:ext uri="{BB962C8B-B14F-4D97-AF65-F5344CB8AC3E}">
        <p14:creationId xmlns:p14="http://schemas.microsoft.com/office/powerpoint/2010/main" val="3888577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71450"/>
            <a:ext cx="11887200" cy="6686550"/>
          </a:xfrm>
          <a:prstGeom prst="rect">
            <a:avLst/>
          </a:prstGeom>
        </p:spPr>
      </p:pic>
    </p:spTree>
    <p:extLst>
      <p:ext uri="{BB962C8B-B14F-4D97-AF65-F5344CB8AC3E}">
        <p14:creationId xmlns:p14="http://schemas.microsoft.com/office/powerpoint/2010/main" val="2477849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28587"/>
            <a:ext cx="11963400" cy="6729413"/>
          </a:xfrm>
          <a:prstGeom prst="rect">
            <a:avLst/>
          </a:prstGeom>
        </p:spPr>
      </p:pic>
    </p:spTree>
    <p:extLst>
      <p:ext uri="{BB962C8B-B14F-4D97-AF65-F5344CB8AC3E}">
        <p14:creationId xmlns:p14="http://schemas.microsoft.com/office/powerpoint/2010/main" val="1935685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1333429"/>
              </p:ext>
            </p:extLst>
          </p:nvPr>
        </p:nvGraphicFramePr>
        <p:xfrm>
          <a:off x="457200" y="1295400"/>
          <a:ext cx="7696200" cy="4465070"/>
        </p:xfrm>
        <a:graphic>
          <a:graphicData uri="http://schemas.openxmlformats.org/drawingml/2006/table">
            <a:tbl>
              <a:tblPr firstRow="1" bandRow="1">
                <a:tableStyleId>{5C22544A-7EE6-4342-B048-85BDC9FD1C3A}</a:tableStyleId>
              </a:tblPr>
              <a:tblGrid>
                <a:gridCol w="4267200"/>
                <a:gridCol w="3429000"/>
              </a:tblGrid>
              <a:tr h="389188">
                <a:tc>
                  <a:txBody>
                    <a:bodyPr/>
                    <a:lstStyle/>
                    <a:p>
                      <a:r>
                        <a:rPr lang="en-US" dirty="0" smtClean="0"/>
                        <a:t>English Language Arts</a:t>
                      </a:r>
                      <a:endParaRPr lang="en-US" dirty="0"/>
                    </a:p>
                  </a:txBody>
                  <a:tcPr/>
                </a:tc>
                <a:tc>
                  <a:txBody>
                    <a:bodyPr/>
                    <a:lstStyle/>
                    <a:p>
                      <a:r>
                        <a:rPr lang="en-US" dirty="0" smtClean="0"/>
                        <a:t>History ,</a:t>
                      </a:r>
                      <a:r>
                        <a:rPr lang="en-US" baseline="0" dirty="0" smtClean="0"/>
                        <a:t> Social Studies, Science and Technical Subjects</a:t>
                      </a:r>
                      <a:endParaRPr lang="en-US" dirty="0"/>
                    </a:p>
                  </a:txBody>
                  <a:tcPr/>
                </a:tc>
              </a:tr>
              <a:tr h="3550670">
                <a:tc>
                  <a:txBody>
                    <a:bodyPr/>
                    <a:lstStyle/>
                    <a:p>
                      <a:r>
                        <a:rPr lang="en-US" dirty="0" smtClean="0"/>
                        <a:t>6-8: Write informative/explanatory texts to examine a topic and convey ideas, concepts, and information through the selection, organization, and analysis of relevant content.</a:t>
                      </a:r>
                    </a:p>
                    <a:p>
                      <a:r>
                        <a:rPr lang="en-US" dirty="0" smtClean="0"/>
                        <a:t>9-12:Write informative/explanatory texts to examine and convey complex ideas, concepts, and information clearly and accurately through the effective selection, organization, and analysis of content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informative/explanatory texts, including the narration of historical events, scientific procedures/experiments, or technical processes</a:t>
                      </a:r>
                    </a:p>
                    <a:p>
                      <a:endParaRPr lang="en-US" dirty="0"/>
                    </a:p>
                  </a:txBody>
                  <a:tcPr/>
                </a:tc>
              </a:tr>
            </a:tbl>
          </a:graphicData>
        </a:graphic>
      </p:graphicFrame>
      <p:sp>
        <p:nvSpPr>
          <p:cNvPr id="3" name="Title 2"/>
          <p:cNvSpPr>
            <a:spLocks noGrp="1"/>
          </p:cNvSpPr>
          <p:nvPr>
            <p:ph type="title"/>
          </p:nvPr>
        </p:nvSpPr>
        <p:spPr/>
        <p:txBody>
          <a:bodyPr/>
          <a:lstStyle/>
          <a:p>
            <a:r>
              <a:rPr lang="en-US" dirty="0" smtClean="0"/>
              <a:t>Writing Standard #2</a:t>
            </a:r>
            <a:endParaRPr lang="en-US" dirty="0"/>
          </a:p>
        </p:txBody>
      </p:sp>
    </p:spTree>
    <p:extLst>
      <p:ext uri="{BB962C8B-B14F-4D97-AF65-F5344CB8AC3E}">
        <p14:creationId xmlns:p14="http://schemas.microsoft.com/office/powerpoint/2010/main" val="3209867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shifts in English Language Arts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Increase in informational text</a:t>
            </a:r>
          </a:p>
          <a:p>
            <a:pPr marL="514350" indent="-514350">
              <a:buAutoNum type="arabicPeriod"/>
            </a:pPr>
            <a:r>
              <a:rPr lang="en-US" dirty="0" smtClean="0"/>
              <a:t>Attention to levels of text complexity</a:t>
            </a:r>
          </a:p>
          <a:p>
            <a:pPr marL="514350" indent="-514350">
              <a:buAutoNum type="arabicPeriod"/>
            </a:pPr>
            <a:r>
              <a:rPr lang="en-US" dirty="0" smtClean="0"/>
              <a:t>Increase in literary nonfiction</a:t>
            </a:r>
          </a:p>
          <a:p>
            <a:pPr marL="514350" indent="-514350">
              <a:buAutoNum type="arabicPeriod"/>
            </a:pPr>
            <a:r>
              <a:rPr lang="en-US" dirty="0" smtClean="0"/>
              <a:t>Using the close reading process</a:t>
            </a:r>
          </a:p>
          <a:p>
            <a:pPr marL="514350" indent="-514350">
              <a:buAutoNum type="arabicPeriod"/>
            </a:pPr>
            <a:r>
              <a:rPr lang="en-US" dirty="0" smtClean="0"/>
              <a:t>Writing to sources</a:t>
            </a:r>
          </a:p>
          <a:p>
            <a:pPr marL="514350" indent="-514350">
              <a:buAutoNum type="arabicPeriod"/>
            </a:pPr>
            <a:r>
              <a:rPr lang="en-US" dirty="0" smtClean="0"/>
              <a:t>Marshalling arguments</a:t>
            </a:r>
          </a:p>
          <a:p>
            <a:pPr marL="514350" indent="-514350">
              <a:buAutoNum type="arabicPeriod"/>
            </a:pPr>
            <a:r>
              <a:rPr lang="en-US" dirty="0" smtClean="0"/>
              <a:t>Increase in research</a:t>
            </a:r>
          </a:p>
          <a:p>
            <a:pPr marL="514350" indent="-514350">
              <a:buAutoNum type="arabicPeriod"/>
            </a:pPr>
            <a:r>
              <a:rPr lang="en-US" dirty="0" smtClean="0"/>
              <a:t>Focus on academic vocabulary</a:t>
            </a:r>
          </a:p>
          <a:p>
            <a:pPr marL="514350" indent="-514350">
              <a:buAutoNum type="arabicPeriod"/>
            </a:pPr>
            <a:endParaRPr lang="en-US" dirty="0"/>
          </a:p>
        </p:txBody>
      </p:sp>
      <p:sp>
        <p:nvSpPr>
          <p:cNvPr id="4" name="Down Arrow 3"/>
          <p:cNvSpPr/>
          <p:nvPr/>
        </p:nvSpPr>
        <p:spPr>
          <a:xfrm rot="5400000">
            <a:off x="4985004" y="3092196"/>
            <a:ext cx="457200"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4756404" y="4053299"/>
            <a:ext cx="457200"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5245608" y="3596099"/>
            <a:ext cx="457200"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74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What does this shift mean for educators?</a:t>
            </a:r>
          </a:p>
          <a:p>
            <a:endParaRPr lang="en-US" dirty="0"/>
          </a:p>
          <a:p>
            <a:r>
              <a:rPr lang="en-US" dirty="0" smtClean="0"/>
              <a:t>The majority of the questions developed for the text must be text-dependent.</a:t>
            </a:r>
          </a:p>
          <a:p>
            <a:endParaRPr lang="en-US" dirty="0"/>
          </a:p>
          <a:p>
            <a:r>
              <a:rPr lang="en-US" dirty="0" smtClean="0"/>
              <a:t>What is the difference between text-based and text-dependent?</a:t>
            </a:r>
            <a:endParaRPr lang="en-US" dirty="0"/>
          </a:p>
        </p:txBody>
      </p:sp>
      <p:sp>
        <p:nvSpPr>
          <p:cNvPr id="3" name="Title 2"/>
          <p:cNvSpPr>
            <a:spLocks noGrp="1"/>
          </p:cNvSpPr>
          <p:nvPr>
            <p:ph type="title"/>
          </p:nvPr>
        </p:nvSpPr>
        <p:spPr/>
        <p:txBody>
          <a:bodyPr/>
          <a:lstStyle/>
          <a:p>
            <a:r>
              <a:rPr lang="en-US" dirty="0" smtClean="0"/>
              <a:t>Writing to Sources</a:t>
            </a:r>
            <a:endParaRPr lang="en-US" dirty="0"/>
          </a:p>
        </p:txBody>
      </p:sp>
    </p:spTree>
    <p:extLst>
      <p:ext uri="{BB962C8B-B14F-4D97-AF65-F5344CB8AC3E}">
        <p14:creationId xmlns:p14="http://schemas.microsoft.com/office/powerpoint/2010/main" val="32592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23"/>
          <p:cNvSpPr>
            <a:spLocks noGrp="1"/>
          </p:cNvSpPr>
          <p:nvPr>
            <p:ph type="title"/>
          </p:nvPr>
        </p:nvSpPr>
        <p:spPr>
          <a:xfrm>
            <a:off x="457200" y="414338"/>
            <a:ext cx="8229600" cy="639762"/>
          </a:xfrm>
        </p:spPr>
        <p:txBody>
          <a:bodyPr lIns="91425" tIns="45700" rIns="91425" bIns="45700">
            <a:spAutoFit/>
          </a:bodyPr>
          <a:lstStyle/>
          <a:p>
            <a:pPr eaLnBrk="1" hangingPunct="1">
              <a:buClr>
                <a:srgbClr val="000000"/>
              </a:buClr>
              <a:buSzPct val="25000"/>
            </a:pPr>
            <a:r>
              <a:rPr lang="en-US" altLang="en-US" smtClean="0">
                <a:solidFill>
                  <a:srgbClr val="17375E"/>
                </a:solidFill>
                <a:sym typeface="Arial" charset="0"/>
              </a:rPr>
              <a:t>Text-Dependent Questions...</a:t>
            </a:r>
          </a:p>
        </p:txBody>
      </p:sp>
      <p:sp>
        <p:nvSpPr>
          <p:cNvPr id="30723" name="Shape 124"/>
          <p:cNvSpPr>
            <a:spLocks noGrp="1"/>
          </p:cNvSpPr>
          <p:nvPr>
            <p:ph idx="1"/>
          </p:nvPr>
        </p:nvSpPr>
        <p:spPr>
          <a:xfrm>
            <a:off x="503238" y="1208088"/>
            <a:ext cx="8137525" cy="4549603"/>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altLang="en-US" sz="2400" dirty="0" smtClean="0">
                <a:solidFill>
                  <a:srgbClr val="262626"/>
                </a:solidFill>
                <a:sym typeface="Arial" charset="0"/>
              </a:rPr>
              <a:t>Can </a:t>
            </a:r>
            <a:r>
              <a:rPr lang="en-US" altLang="en-US" sz="2400" i="1" dirty="0" smtClean="0">
                <a:solidFill>
                  <a:srgbClr val="262626"/>
                </a:solidFill>
                <a:sym typeface="Arial" charset="0"/>
              </a:rPr>
              <a:t>only</a:t>
            </a:r>
            <a:r>
              <a:rPr lang="en-US" altLang="en-US" sz="2400" dirty="0" smtClean="0">
                <a:solidFill>
                  <a:srgbClr val="262626"/>
                </a:solidFill>
                <a:sym typeface="Arial" charset="0"/>
              </a:rPr>
              <a:t> be answered with evidence from the text.</a:t>
            </a:r>
          </a:p>
          <a:p>
            <a:pPr marL="342900" indent="-342900" eaLnBrk="1" hangingPunct="1">
              <a:lnSpc>
                <a:spcPct val="114000"/>
              </a:lnSpc>
              <a:spcBef>
                <a:spcPts val="1200"/>
              </a:spcBef>
              <a:buClr>
                <a:srgbClr val="000000"/>
              </a:buClr>
              <a:buSzPct val="132000"/>
              <a:buFont typeface="Arial" charset="0"/>
              <a:buChar char="•"/>
            </a:pPr>
            <a:r>
              <a:rPr lang="en-US" altLang="en-US" sz="2400" dirty="0" smtClean="0">
                <a:solidFill>
                  <a:srgbClr val="262626"/>
                </a:solidFill>
                <a:sym typeface="Arial" charset="0"/>
              </a:rPr>
              <a:t>Can be literal (checking for understanding) but must also involve analysis, synthesis, evaluation.</a:t>
            </a:r>
          </a:p>
          <a:p>
            <a:pPr marL="342900" indent="-342900" eaLnBrk="1" hangingPunct="1">
              <a:lnSpc>
                <a:spcPct val="114000"/>
              </a:lnSpc>
              <a:spcBef>
                <a:spcPts val="1200"/>
              </a:spcBef>
              <a:buClr>
                <a:srgbClr val="000000"/>
              </a:buClr>
              <a:buSzPct val="132000"/>
              <a:buFont typeface="Arial" charset="0"/>
              <a:buChar char="•"/>
            </a:pPr>
            <a:r>
              <a:rPr lang="en-US" altLang="en-US" sz="2400" dirty="0" smtClean="0">
                <a:solidFill>
                  <a:srgbClr val="262626"/>
                </a:solidFill>
                <a:sym typeface="Arial" charset="0"/>
              </a:rPr>
              <a:t>Focus on word, sentence, and paragraph, as well as larger ideas, themes, or events.</a:t>
            </a:r>
          </a:p>
          <a:p>
            <a:pPr marL="342900" indent="-342900" eaLnBrk="1" hangingPunct="1">
              <a:lnSpc>
                <a:spcPct val="114000"/>
              </a:lnSpc>
              <a:spcBef>
                <a:spcPts val="1200"/>
              </a:spcBef>
              <a:buClr>
                <a:srgbClr val="000000"/>
              </a:buClr>
              <a:buSzPct val="132000"/>
              <a:buFont typeface="Arial" charset="0"/>
              <a:buChar char="•"/>
            </a:pPr>
            <a:r>
              <a:rPr lang="en-US" altLang="en-US" sz="2400" dirty="0" smtClean="0">
                <a:solidFill>
                  <a:srgbClr val="262626"/>
                </a:solidFill>
                <a:sym typeface="Arial" charset="0"/>
              </a:rPr>
              <a:t>Focus on difficult portions of text in order to enhance reading proficiency.</a:t>
            </a:r>
          </a:p>
          <a:p>
            <a:pPr marL="342900" indent="-342900" eaLnBrk="1" hangingPunct="1">
              <a:lnSpc>
                <a:spcPct val="114000"/>
              </a:lnSpc>
              <a:spcBef>
                <a:spcPts val="1200"/>
              </a:spcBef>
              <a:buClr>
                <a:srgbClr val="000000"/>
              </a:buClr>
              <a:buSzPct val="132000"/>
              <a:buFont typeface="Arial" charset="0"/>
              <a:buChar char="•"/>
            </a:pPr>
            <a:r>
              <a:rPr lang="en-US" altLang="en-US" sz="2400" dirty="0">
                <a:solidFill>
                  <a:srgbClr val="262626"/>
                </a:solidFill>
                <a:sym typeface="Arial" charset="0"/>
              </a:rPr>
              <a:t>I</a:t>
            </a:r>
            <a:r>
              <a:rPr lang="en-US" altLang="en-US" sz="2400" dirty="0" smtClean="0">
                <a:solidFill>
                  <a:srgbClr val="262626"/>
                </a:solidFill>
                <a:sym typeface="Arial" charset="0"/>
              </a:rPr>
              <a:t>nclude prompts for writing and discussion questions</a:t>
            </a:r>
            <a:r>
              <a:rPr lang="en-US" altLang="en-US" dirty="0" smtClean="0">
                <a:solidFill>
                  <a:srgbClr val="262626"/>
                </a:solidFill>
                <a:sym typeface="Arial" charset="0"/>
              </a:rPr>
              <a:t>.</a:t>
            </a:r>
          </a:p>
        </p:txBody>
      </p:sp>
      <p:sp>
        <p:nvSpPr>
          <p:cNvPr id="30724" name="Slide Number Placeholder 5"/>
          <p:cNvSpPr>
            <a:spLocks noGrp="1"/>
          </p:cNvSpPr>
          <p:nvPr>
            <p:ph type="sldNum" sz="quarter" idx="10"/>
          </p:nvPr>
        </p:nvSpPr>
        <p:spPr>
          <a:noFill/>
        </p:spPr>
        <p:txBody>
          <a:bodyPr/>
          <a:lstStyle>
            <a:lvl1pPr eaLnBrk="0" hangingPunct="0">
              <a:spcBef>
                <a:spcPct val="20000"/>
              </a:spcBef>
              <a:buFont typeface="Arial" charset="0"/>
              <a:defRPr sz="2800">
                <a:solidFill>
                  <a:srgbClr val="262626"/>
                </a:solidFill>
                <a:latin typeface="Calibri" pitchFamily="34" charset="0"/>
              </a:defRPr>
            </a:lvl1pPr>
            <a:lvl2pPr marL="742950" indent="-285750" eaLnBrk="0" hangingPunct="0">
              <a:spcBef>
                <a:spcPct val="20000"/>
              </a:spcBef>
              <a:buFont typeface="Arial" charset="0"/>
              <a:buChar char="•"/>
              <a:defRPr sz="2400">
                <a:solidFill>
                  <a:srgbClr val="262626"/>
                </a:solidFill>
                <a:latin typeface="Calibri" pitchFamily="34" charset="0"/>
              </a:defRPr>
            </a:lvl2pPr>
            <a:lvl3pPr marL="1143000" indent="-228600" eaLnBrk="0" hangingPunct="0">
              <a:spcBef>
                <a:spcPct val="20000"/>
              </a:spcBef>
              <a:buFont typeface="Calibri" pitchFamily="34" charset="0"/>
              <a:buChar char="‒"/>
              <a:defRPr sz="2000">
                <a:solidFill>
                  <a:srgbClr val="262626"/>
                </a:solidFill>
                <a:latin typeface="Calibri" pitchFamily="34" charset="0"/>
              </a:defRPr>
            </a:lvl3pPr>
            <a:lvl4pPr marL="1600200" indent="-228600" eaLnBrk="0" hangingPunct="0">
              <a:spcBef>
                <a:spcPct val="20000"/>
              </a:spcBef>
              <a:buFont typeface="Wingdings" pitchFamily="2" charset="2"/>
              <a:buChar char="§"/>
              <a:defRPr>
                <a:solidFill>
                  <a:srgbClr val="262626"/>
                </a:solidFill>
                <a:latin typeface="Calibri" pitchFamily="34" charset="0"/>
              </a:defRPr>
            </a:lvl4pPr>
            <a:lvl5pPr marL="2057400" indent="-228600" eaLnBrk="0" hangingPunct="0">
              <a:spcBef>
                <a:spcPct val="20000"/>
              </a:spcBef>
              <a:buFont typeface="Arial" charset="0"/>
              <a:buChar char="»"/>
              <a:defRPr sz="16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defRPr>
            </a:lvl9pPr>
          </a:lstStyle>
          <a:p>
            <a:pPr eaLnBrk="1" hangingPunct="1">
              <a:spcBef>
                <a:spcPct val="0"/>
              </a:spcBef>
              <a:buFontTx/>
              <a:buNone/>
            </a:pPr>
            <a:fld id="{4A12809D-40C1-4998-B3DE-658154F0D54B}" type="slidenum">
              <a:rPr lang="en-US" altLang="en-US" sz="1400" smtClean="0">
                <a:solidFill>
                  <a:srgbClr val="FFFFFF"/>
                </a:solidFill>
                <a:latin typeface="Arial" charset="0"/>
              </a:rPr>
              <a:pPr eaLnBrk="1" hangingPunct="1">
                <a:spcBef>
                  <a:spcPct val="0"/>
                </a:spcBef>
                <a:buFontTx/>
                <a:buNone/>
              </a:pPr>
              <a:t>37</a:t>
            </a:fld>
            <a:endParaRPr lang="en-US" altLang="en-US" sz="1400" smtClean="0">
              <a:solidFill>
                <a:srgbClr val="FFFFFF"/>
              </a:solidFill>
              <a:latin typeface="Arial" charset="0"/>
            </a:endParaRPr>
          </a:p>
        </p:txBody>
      </p:sp>
    </p:spTree>
    <p:extLst>
      <p:ext uri="{BB962C8B-B14F-4D97-AF65-F5344CB8AC3E}">
        <p14:creationId xmlns:p14="http://schemas.microsoft.com/office/powerpoint/2010/main" val="38839111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43"/>
          <p:cNvSpPr>
            <a:spLocks noGrp="1"/>
          </p:cNvSpPr>
          <p:nvPr>
            <p:ph type="title"/>
          </p:nvPr>
        </p:nvSpPr>
        <p:spPr>
          <a:xfrm>
            <a:off x="457200" y="460375"/>
            <a:ext cx="8229600" cy="522288"/>
          </a:xfrm>
          <a:solidFill>
            <a:schemeClr val="tx1"/>
          </a:solidFill>
        </p:spPr>
        <p:txBody>
          <a:bodyPr lIns="91425" tIns="45700" rIns="91425" bIns="45700">
            <a:spAutoFit/>
          </a:bodyPr>
          <a:lstStyle/>
          <a:p>
            <a:pPr eaLnBrk="1" hangingPunct="1">
              <a:buClr>
                <a:srgbClr val="000000"/>
              </a:buClr>
              <a:buSzPct val="25000"/>
            </a:pPr>
            <a:r>
              <a:rPr lang="en-US" altLang="en-US" smtClean="0">
                <a:sym typeface="Arial" charset="0"/>
              </a:rPr>
              <a:t>Non-Examples and Examples</a:t>
            </a:r>
          </a:p>
        </p:txBody>
      </p:sp>
      <p:sp>
        <p:nvSpPr>
          <p:cNvPr id="32771" name="Slide Number Placeholder 5"/>
          <p:cNvSpPr>
            <a:spLocks noGrp="1"/>
          </p:cNvSpPr>
          <p:nvPr>
            <p:ph type="sldNum" sz="quarter" idx="10"/>
          </p:nvPr>
        </p:nvSpPr>
        <p:spPr>
          <a:noFill/>
        </p:spPr>
        <p:txBody>
          <a:bodyPr/>
          <a:lstStyle>
            <a:lvl1pPr eaLnBrk="0" hangingPunct="0">
              <a:spcBef>
                <a:spcPct val="20000"/>
              </a:spcBef>
              <a:buFont typeface="Arial" charset="0"/>
              <a:defRPr sz="2800">
                <a:solidFill>
                  <a:srgbClr val="262626"/>
                </a:solidFill>
                <a:latin typeface="Calibri" pitchFamily="34" charset="0"/>
              </a:defRPr>
            </a:lvl1pPr>
            <a:lvl2pPr marL="742950" indent="-285750" eaLnBrk="0" hangingPunct="0">
              <a:spcBef>
                <a:spcPct val="20000"/>
              </a:spcBef>
              <a:buFont typeface="Arial" charset="0"/>
              <a:buChar char="•"/>
              <a:defRPr sz="2400">
                <a:solidFill>
                  <a:srgbClr val="262626"/>
                </a:solidFill>
                <a:latin typeface="Calibri" pitchFamily="34" charset="0"/>
              </a:defRPr>
            </a:lvl2pPr>
            <a:lvl3pPr marL="1143000" indent="-228600" eaLnBrk="0" hangingPunct="0">
              <a:spcBef>
                <a:spcPct val="20000"/>
              </a:spcBef>
              <a:buFont typeface="Calibri" pitchFamily="34" charset="0"/>
              <a:buChar char="‒"/>
              <a:defRPr sz="2000">
                <a:solidFill>
                  <a:srgbClr val="262626"/>
                </a:solidFill>
                <a:latin typeface="Calibri" pitchFamily="34" charset="0"/>
              </a:defRPr>
            </a:lvl3pPr>
            <a:lvl4pPr marL="1600200" indent="-228600" eaLnBrk="0" hangingPunct="0">
              <a:spcBef>
                <a:spcPct val="20000"/>
              </a:spcBef>
              <a:buFont typeface="Wingdings" pitchFamily="2" charset="2"/>
              <a:buChar char="§"/>
              <a:defRPr>
                <a:solidFill>
                  <a:srgbClr val="262626"/>
                </a:solidFill>
                <a:latin typeface="Calibri" pitchFamily="34" charset="0"/>
              </a:defRPr>
            </a:lvl4pPr>
            <a:lvl5pPr marL="2057400" indent="-228600" eaLnBrk="0" hangingPunct="0">
              <a:spcBef>
                <a:spcPct val="20000"/>
              </a:spcBef>
              <a:buFont typeface="Arial" charset="0"/>
              <a:buChar char="»"/>
              <a:defRPr sz="16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defRPr>
            </a:lvl9pPr>
          </a:lstStyle>
          <a:p>
            <a:pPr eaLnBrk="1" hangingPunct="1">
              <a:spcBef>
                <a:spcPct val="0"/>
              </a:spcBef>
              <a:buFontTx/>
              <a:buNone/>
            </a:pPr>
            <a:fld id="{DD0ABDE4-38C9-4785-8B7C-5D778F65D5A8}" type="slidenum">
              <a:rPr lang="en-US" altLang="en-US" sz="1400" smtClean="0">
                <a:solidFill>
                  <a:srgbClr val="FFFFFF"/>
                </a:solidFill>
                <a:latin typeface="Arial" charset="0"/>
              </a:rPr>
              <a:pPr eaLnBrk="1" hangingPunct="1">
                <a:spcBef>
                  <a:spcPct val="0"/>
                </a:spcBef>
                <a:buFontTx/>
                <a:buNone/>
              </a:pPr>
              <a:t>38</a:t>
            </a:fld>
            <a:endParaRPr lang="en-US" altLang="en-US" sz="1400" smtClean="0">
              <a:solidFill>
                <a:srgbClr val="FFFFFF"/>
              </a:solidFill>
              <a:latin typeface="Arial" charset="0"/>
            </a:endParaRPr>
          </a:p>
        </p:txBody>
      </p:sp>
      <p:sp>
        <p:nvSpPr>
          <p:cNvPr id="32772" name="Shape 136"/>
          <p:cNvSpPr>
            <a:spLocks noGrp="1"/>
          </p:cNvSpPr>
          <p:nvPr>
            <p:ph idx="4294967295"/>
          </p:nvPr>
        </p:nvSpPr>
        <p:spPr>
          <a:xfrm>
            <a:off x="457200" y="1643063"/>
            <a:ext cx="4022725" cy="4303061"/>
          </a:xfrm>
          <a:solidFill>
            <a:schemeClr val="tx1"/>
          </a:solidFill>
        </p:spPr>
        <p:txBody>
          <a:bodyPr lIns="91425" tIns="45700" rIns="91425" bIns="45700">
            <a:spAutoFit/>
          </a:bodyPr>
          <a:lstStyle/>
          <a:p>
            <a:pPr marL="0" indent="0" eaLnBrk="1" hangingPunct="1">
              <a:lnSpc>
                <a:spcPct val="114000"/>
              </a:lnSpc>
              <a:spcBef>
                <a:spcPct val="0"/>
              </a:spcBef>
              <a:buClr>
                <a:srgbClr val="000000"/>
              </a:buClr>
              <a:buSzPct val="173000"/>
            </a:pPr>
            <a:r>
              <a:rPr lang="en-US" altLang="en-US" sz="1600" dirty="0" smtClean="0">
                <a:solidFill>
                  <a:srgbClr val="000000"/>
                </a:solidFill>
                <a:cs typeface="Arial" charset="0"/>
                <a:sym typeface="Arial" charset="0"/>
              </a:rPr>
              <a:t>In “Casey at the Bat,” Casey strikes out. Describe a time when you failed at something.</a:t>
            </a:r>
          </a:p>
          <a:p>
            <a:pPr marL="0" indent="0" eaLnBrk="1" hangingPunct="1">
              <a:lnSpc>
                <a:spcPct val="114000"/>
              </a:lnSpc>
              <a:spcBef>
                <a:spcPct val="0"/>
              </a:spcBef>
              <a:buClr>
                <a:srgbClr val="000000"/>
              </a:buClr>
              <a:buSzPct val="173000"/>
            </a:pPr>
            <a:endParaRPr lang="en-US" altLang="en-US" sz="16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r>
              <a:rPr lang="en-US" altLang="en-US" sz="1600" dirty="0" smtClean="0">
                <a:solidFill>
                  <a:srgbClr val="000000"/>
                </a:solidFill>
                <a:cs typeface="Arial" charset="0"/>
                <a:sym typeface="Arial" charset="0"/>
              </a:rPr>
              <a:t>In “Letter from a Birmingham Jail,” Dr. King discusses nonviolent protest. Discuss, in writing, a time when you wanted to fight against something that you felt was unfair.</a:t>
            </a:r>
          </a:p>
          <a:p>
            <a:pPr marL="0" indent="0" eaLnBrk="1" hangingPunct="1">
              <a:lnSpc>
                <a:spcPct val="114000"/>
              </a:lnSpc>
              <a:spcBef>
                <a:spcPct val="0"/>
              </a:spcBef>
              <a:buClr>
                <a:srgbClr val="000000"/>
              </a:buClr>
              <a:buSzPct val="173000"/>
            </a:pPr>
            <a:endParaRPr lang="en-US" altLang="en-US" sz="16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r>
              <a:rPr lang="en-US" altLang="en-US" sz="1600" dirty="0" smtClean="0">
                <a:solidFill>
                  <a:srgbClr val="000000"/>
                </a:solidFill>
                <a:cs typeface="Arial" charset="0"/>
                <a:sym typeface="Arial" charset="0"/>
              </a:rPr>
              <a:t>In “The Gettysburg Address” Lincoln says the nation is dedicated to the proposition that all men are created equal. Why is equality an important value to promote?</a:t>
            </a:r>
          </a:p>
        </p:txBody>
      </p:sp>
      <p:sp>
        <p:nvSpPr>
          <p:cNvPr id="137" name="Shape 137"/>
          <p:cNvSpPr txBox="1">
            <a:spLocks noGrp="1"/>
          </p:cNvSpPr>
          <p:nvPr>
            <p:ph type="body" idx="4294967295"/>
          </p:nvPr>
        </p:nvSpPr>
        <p:spPr>
          <a:xfrm>
            <a:off x="5145088" y="1643063"/>
            <a:ext cx="3841750" cy="4435475"/>
          </a:xfrm>
          <a:solidFill>
            <a:schemeClr val="tx1"/>
          </a:solidFill>
        </p:spPr>
        <p:txBody>
          <a:bodyPr lIns="91425" tIns="45700" rIns="91425" bIns="45700" rtlCol="0">
            <a:spAutoFit/>
          </a:bodyPr>
          <a:lstStyle/>
          <a:p>
            <a:pPr marL="0" indent="0" eaLnBrk="1" fontAlgn="auto" hangingPunct="1">
              <a:lnSpc>
                <a:spcPct val="114000"/>
              </a:lnSpc>
              <a:spcBef>
                <a:spcPts val="0"/>
              </a:spcBef>
              <a:spcAft>
                <a:spcPts val="0"/>
              </a:spcAft>
              <a:buClr>
                <a:schemeClr val="dk1"/>
              </a:buClr>
              <a:buSzPct val="25000"/>
              <a:buFont typeface="Arial"/>
              <a:buNone/>
              <a:defRPr/>
            </a:pPr>
            <a:r>
              <a:rPr lang="x-none" sz="1600" smtClean="0">
                <a:solidFill>
                  <a:schemeClr val="dk1"/>
                </a:solidFill>
                <a:ea typeface="Arial"/>
                <a:cs typeface="Arial"/>
                <a:sym typeface="Arial"/>
                <a:rtl val="0"/>
              </a:rPr>
              <a:t>What </a:t>
            </a:r>
            <a:r>
              <a:rPr lang="x-none" sz="1600">
                <a:solidFill>
                  <a:schemeClr val="dk1"/>
                </a:solidFill>
                <a:ea typeface="Arial"/>
                <a:cs typeface="Arial"/>
                <a:sym typeface="Arial"/>
                <a:rtl val="0"/>
              </a:rPr>
              <a:t>makes Casey’s experiences </a:t>
            </a:r>
            <a:r>
              <a:rPr lang="x-none" sz="1600" smtClean="0">
                <a:solidFill>
                  <a:schemeClr val="dk1"/>
                </a:solidFill>
                <a:ea typeface="Arial"/>
                <a:cs typeface="Arial"/>
                <a:sym typeface="Arial"/>
                <a:rtl val="0"/>
              </a:rPr>
              <a:t>at bat</a:t>
            </a:r>
            <a:r>
              <a:rPr lang="en-US" sz="1600" dirty="0" smtClean="0">
                <a:solidFill>
                  <a:schemeClr val="dk1"/>
                </a:solidFill>
                <a:ea typeface="Arial"/>
                <a:cs typeface="Arial"/>
                <a:sym typeface="Arial"/>
                <a:rtl val="0"/>
              </a:rPr>
              <a:t> humorous?</a:t>
            </a:r>
          </a:p>
          <a:p>
            <a:pPr marL="231775" indent="-231775" eaLnBrk="1" fontAlgn="auto" hangingPunct="1">
              <a:lnSpc>
                <a:spcPct val="114000"/>
              </a:lnSpc>
              <a:spcBef>
                <a:spcPts val="0"/>
              </a:spcBef>
              <a:spcAft>
                <a:spcPts val="0"/>
              </a:spcAft>
              <a:buClr>
                <a:schemeClr val="dk1"/>
              </a:buClr>
              <a:buSzPct val="25000"/>
              <a:buFont typeface="Arial"/>
              <a:buNone/>
              <a:defRPr/>
            </a:pPr>
            <a:endParaRPr lang="en-US" sz="1600" dirty="0" smtClean="0">
              <a:solidFill>
                <a:schemeClr val="dk1"/>
              </a:solidFill>
              <a:ea typeface="Arial"/>
              <a:cs typeface="Arial"/>
              <a:sym typeface="Arial"/>
              <a:rtl val="0"/>
            </a:endParaRPr>
          </a:p>
          <a:p>
            <a:pPr marL="231775" indent="-231775" eaLnBrk="1" fontAlgn="auto" hangingPunct="1">
              <a:lnSpc>
                <a:spcPct val="114000"/>
              </a:lnSpc>
              <a:spcBef>
                <a:spcPts val="0"/>
              </a:spcBef>
              <a:spcAft>
                <a:spcPts val="0"/>
              </a:spcAft>
              <a:buClr>
                <a:schemeClr val="dk1"/>
              </a:buClr>
              <a:buSzPct val="25000"/>
              <a:buFont typeface="Arial"/>
              <a:buNone/>
              <a:defRPr/>
            </a:pPr>
            <a:endParaRPr lang="en-US" sz="1600" dirty="0" smtClean="0">
              <a:solidFill>
                <a:schemeClr val="dk1"/>
              </a:solidFill>
              <a:ea typeface="Arial"/>
              <a:cs typeface="Arial"/>
              <a:sym typeface="Arial"/>
              <a:rtl val="0"/>
            </a:endParaRPr>
          </a:p>
          <a:p>
            <a:pPr marL="0" indent="0" eaLnBrk="1" fontAlgn="auto" hangingPunct="1">
              <a:lnSpc>
                <a:spcPct val="114000"/>
              </a:lnSpc>
              <a:spcBef>
                <a:spcPts val="0"/>
              </a:spcBef>
              <a:spcAft>
                <a:spcPts val="0"/>
              </a:spcAft>
              <a:buClr>
                <a:schemeClr val="dk1"/>
              </a:buClr>
              <a:buSzPct val="25000"/>
              <a:buFont typeface="Arial" pitchFamily="34" charset="0"/>
              <a:buNone/>
              <a:defRPr/>
            </a:pPr>
            <a:r>
              <a:rPr lang="x-none" sz="1600">
                <a:solidFill>
                  <a:schemeClr val="dk1"/>
                </a:solidFill>
                <a:ea typeface="Arial"/>
                <a:cs typeface="Arial"/>
                <a:sym typeface="Arial"/>
                <a:rtl val="0"/>
              </a:rPr>
              <a:t>What can you infer from King’s</a:t>
            </a:r>
            <a:r>
              <a:rPr lang="en-US" sz="1600" dirty="0">
                <a:solidFill>
                  <a:schemeClr val="dk1"/>
                </a:solidFill>
                <a:ea typeface="Arial"/>
                <a:cs typeface="Arial"/>
                <a:sym typeface="Arial"/>
                <a:rtl val="0"/>
              </a:rPr>
              <a:t> </a:t>
            </a:r>
            <a:r>
              <a:rPr lang="x-none" sz="1600">
                <a:solidFill>
                  <a:schemeClr val="dk1"/>
                </a:solidFill>
                <a:ea typeface="Arial"/>
                <a:cs typeface="Arial"/>
                <a:sym typeface="Arial"/>
                <a:rtl val="0"/>
              </a:rPr>
              <a:t>letter about the letter that he </a:t>
            </a:r>
            <a:r>
              <a:rPr lang="x-none" sz="1600">
                <a:solidFill>
                  <a:schemeClr val="dk1"/>
                </a:solidFill>
                <a:ea typeface="Arial"/>
                <a:cs typeface="Arial"/>
                <a:rtl val="0"/>
              </a:rPr>
              <a:t>received?</a:t>
            </a:r>
            <a:r>
              <a:rPr lang="x-none" sz="1600">
                <a:solidFill>
                  <a:schemeClr val="dk1"/>
                </a:solidFill>
                <a:ea typeface="Arial"/>
                <a:cs typeface="Arial"/>
                <a:sym typeface="Arial"/>
                <a:rtl val="0"/>
              </a:rPr>
              <a:t>  </a:t>
            </a:r>
            <a:endParaRPr lang="en-US" sz="160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60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600" dirty="0" smtClean="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60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600" dirty="0" smtClean="0">
              <a:solidFill>
                <a:schemeClr val="dk1"/>
              </a:solidFill>
              <a:ea typeface="Arial"/>
              <a:cs typeface="Arial"/>
              <a:sym typeface="Arial"/>
              <a:rtl val="0"/>
            </a:endParaRPr>
          </a:p>
          <a:p>
            <a:pPr marL="0" indent="0" eaLnBrk="1" fontAlgn="auto" hangingPunct="1">
              <a:lnSpc>
                <a:spcPct val="114000"/>
              </a:lnSpc>
              <a:spcBef>
                <a:spcPts val="0"/>
              </a:spcBef>
              <a:spcAft>
                <a:spcPts val="0"/>
              </a:spcAft>
              <a:buClr>
                <a:schemeClr val="dk1"/>
              </a:buClr>
              <a:buSzPct val="25000"/>
              <a:buFont typeface="Arial" pitchFamily="34" charset="0"/>
              <a:buNone/>
              <a:defRPr/>
            </a:pPr>
            <a:r>
              <a:rPr lang="x-none" sz="1600">
                <a:solidFill>
                  <a:schemeClr val="dk1"/>
                </a:solidFill>
                <a:ea typeface="Arial"/>
                <a:cs typeface="Arial"/>
                <a:sym typeface="Arial"/>
                <a:rtl val="0"/>
              </a:rPr>
              <a:t>“The Gettysburg Address” mentions the year 1776. According to Lincoln’s speech, why is this year significant to the events described in the speech?</a:t>
            </a:r>
          </a:p>
        </p:txBody>
      </p:sp>
      <p:sp>
        <p:nvSpPr>
          <p:cNvPr id="32774" name="Shape 139"/>
          <p:cNvSpPr txBox="1">
            <a:spLocks noChangeArrowheads="1"/>
          </p:cNvSpPr>
          <p:nvPr/>
        </p:nvSpPr>
        <p:spPr bwMode="auto">
          <a:xfrm>
            <a:off x="228600" y="612298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spcBef>
                <a:spcPct val="20000"/>
              </a:spcBef>
              <a:buFont typeface="Arial" charset="0"/>
              <a:defRPr sz="2800">
                <a:solidFill>
                  <a:srgbClr val="262626"/>
                </a:solidFill>
                <a:latin typeface="Calibri" pitchFamily="34" charset="0"/>
              </a:defRPr>
            </a:lvl1pPr>
            <a:lvl2pPr marL="742950" indent="-285750" eaLnBrk="0" hangingPunct="0">
              <a:spcBef>
                <a:spcPct val="20000"/>
              </a:spcBef>
              <a:buFont typeface="Arial" charset="0"/>
              <a:buChar char="•"/>
              <a:defRPr sz="2400">
                <a:solidFill>
                  <a:srgbClr val="262626"/>
                </a:solidFill>
                <a:latin typeface="Calibri" pitchFamily="34" charset="0"/>
              </a:defRPr>
            </a:lvl2pPr>
            <a:lvl3pPr marL="1143000" indent="-228600" eaLnBrk="0" hangingPunct="0">
              <a:spcBef>
                <a:spcPct val="20000"/>
              </a:spcBef>
              <a:buFont typeface="Calibri" pitchFamily="34" charset="0"/>
              <a:buChar char="‒"/>
              <a:defRPr sz="2000">
                <a:solidFill>
                  <a:srgbClr val="262626"/>
                </a:solidFill>
                <a:latin typeface="Calibri" pitchFamily="34" charset="0"/>
              </a:defRPr>
            </a:lvl3pPr>
            <a:lvl4pPr marL="1600200" indent="-228600" eaLnBrk="0" hangingPunct="0">
              <a:spcBef>
                <a:spcPct val="20000"/>
              </a:spcBef>
              <a:buFont typeface="Wingdings" pitchFamily="2" charset="2"/>
              <a:buChar char="§"/>
              <a:defRPr>
                <a:solidFill>
                  <a:srgbClr val="262626"/>
                </a:solidFill>
                <a:latin typeface="Calibri" pitchFamily="34" charset="0"/>
              </a:defRPr>
            </a:lvl4pPr>
            <a:lvl5pPr marL="2057400" indent="-228600" eaLnBrk="0" hangingPunct="0">
              <a:spcBef>
                <a:spcPct val="20000"/>
              </a:spcBef>
              <a:buFont typeface="Arial" charset="0"/>
              <a:buChar char="»"/>
              <a:defRPr sz="16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defRPr>
            </a:lvl9pPr>
          </a:lstStyle>
          <a:p>
            <a:pPr algn="ctr" eaLnBrk="1" hangingPunct="1">
              <a:spcBef>
                <a:spcPct val="0"/>
              </a:spcBef>
              <a:buClr>
                <a:srgbClr val="000000"/>
              </a:buClr>
              <a:buSzPct val="25000"/>
            </a:pPr>
            <a:r>
              <a:rPr lang="en-US" altLang="en-US" sz="1400">
                <a:solidFill>
                  <a:srgbClr val="000000"/>
                </a:solidFill>
                <a:latin typeface="Arial" charset="0"/>
              </a:rPr>
              <a:t> </a:t>
            </a:r>
          </a:p>
        </p:txBody>
      </p:sp>
      <p:sp>
        <p:nvSpPr>
          <p:cNvPr id="2" name="TextBox 1"/>
          <p:cNvSpPr txBox="1"/>
          <p:nvPr/>
        </p:nvSpPr>
        <p:spPr>
          <a:xfrm>
            <a:off x="457200" y="1247775"/>
            <a:ext cx="4022725"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sz="1800" b="1" kern="0" dirty="0">
                <a:solidFill>
                  <a:schemeClr val="bg1"/>
                </a:solidFill>
                <a:latin typeface="Arial"/>
                <a:ea typeface="Arial"/>
                <a:cs typeface="Arial"/>
                <a:sym typeface="Arial"/>
                <a:rtl val="0"/>
              </a:rPr>
              <a:t>Not Text-Dependent</a:t>
            </a:r>
          </a:p>
        </p:txBody>
      </p:sp>
      <p:grpSp>
        <p:nvGrpSpPr>
          <p:cNvPr id="32776" name="Group 2"/>
          <p:cNvGrpSpPr>
            <a:grpSpLocks/>
          </p:cNvGrpSpPr>
          <p:nvPr/>
        </p:nvGrpSpPr>
        <p:grpSpPr bwMode="auto">
          <a:xfrm>
            <a:off x="4538663" y="1349375"/>
            <a:ext cx="549275" cy="5029200"/>
            <a:chOff x="4479106" y="1320798"/>
            <a:chExt cx="548641" cy="5029199"/>
          </a:xfrm>
        </p:grpSpPr>
        <p:cxnSp>
          <p:nvCxnSpPr>
            <p:cNvPr id="138" name="Shape 138"/>
            <p:cNvCxnSpPr/>
            <p:nvPr/>
          </p:nvCxnSpPr>
          <p:spPr>
            <a:xfrm rot="5400000">
              <a:off x="2210284" y="3835397"/>
              <a:ext cx="5029199" cy="0"/>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9106" y="1836736"/>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sp>
          <p:nvSpPr>
            <p:cNvPr id="12" name="Shape 140"/>
            <p:cNvSpPr/>
            <p:nvPr/>
          </p:nvSpPr>
          <p:spPr>
            <a:xfrm rot="10800000" flipH="1">
              <a:off x="4479106" y="3071811"/>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sp>
          <p:nvSpPr>
            <p:cNvPr id="13" name="Shape 140"/>
            <p:cNvSpPr/>
            <p:nvPr/>
          </p:nvSpPr>
          <p:spPr>
            <a:xfrm rot="10800000" flipH="1">
              <a:off x="4479106" y="4967285"/>
              <a:ext cx="548641" cy="3667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grpSp>
      <p:sp>
        <p:nvSpPr>
          <p:cNvPr id="15" name="TextBox 14"/>
          <p:cNvSpPr txBox="1"/>
          <p:nvPr/>
        </p:nvSpPr>
        <p:spPr>
          <a:xfrm>
            <a:off x="5145088" y="1247775"/>
            <a:ext cx="3841750"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sz="1800" b="1" kern="0" dirty="0">
                <a:solidFill>
                  <a:schemeClr val="bg1"/>
                </a:solidFill>
                <a:latin typeface="Arial"/>
                <a:ea typeface="Arial"/>
                <a:cs typeface="Arial"/>
                <a:sym typeface="Arial"/>
                <a:rtl val="0"/>
              </a:rPr>
              <a:t>Text-Dependent</a:t>
            </a:r>
          </a:p>
        </p:txBody>
      </p:sp>
    </p:spTree>
    <p:extLst>
      <p:ext uri="{BB962C8B-B14F-4D97-AF65-F5344CB8AC3E}">
        <p14:creationId xmlns:p14="http://schemas.microsoft.com/office/powerpoint/2010/main" val="3722126201"/>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lnSpc>
                <a:spcPct val="120000"/>
              </a:lnSpc>
              <a:buFont typeface="Arial" pitchFamily="34" charset="0"/>
              <a:buNone/>
              <a:defRPr/>
            </a:pPr>
            <a:r>
              <a:rPr lang="en-US" sz="2000" dirty="0" smtClean="0">
                <a:solidFill>
                  <a:srgbClr val="000000"/>
                </a:solidFill>
                <a:ea typeface="ＭＳ Ｐゴシック" pitchFamily="34" charset="-128"/>
              </a:rPr>
              <a:t>You have read three texts describing Amelia Earhart.  All three include the claim that Earhart was a brave, courageous person. The three texts are: </a:t>
            </a:r>
          </a:p>
          <a:p>
            <a:pPr marL="0" indent="0">
              <a:lnSpc>
                <a:spcPct val="120000"/>
              </a:lnSpc>
              <a:buFont typeface="Arial" pitchFamily="34" charset="0"/>
              <a:buNone/>
              <a:defRPr/>
            </a:pPr>
            <a:endParaRPr lang="en-US" sz="900" dirty="0" smtClean="0">
              <a:solidFill>
                <a:srgbClr val="000000"/>
              </a:solidFill>
              <a:ea typeface="ＭＳ Ｐゴシック" pitchFamily="34" charset="-128"/>
            </a:endParaRPr>
          </a:p>
          <a:p>
            <a:pPr>
              <a:lnSpc>
                <a:spcPct val="120000"/>
              </a:lnSpc>
              <a:buFont typeface="Arial" pitchFamily="34" charset="0"/>
              <a:buChar char="•"/>
              <a:defRPr/>
            </a:pP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Biography of Amelia Earhart</a:t>
            </a: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 </a:t>
            </a:r>
          </a:p>
          <a:p>
            <a:pPr>
              <a:lnSpc>
                <a:spcPct val="120000"/>
              </a:lnSpc>
              <a:buFont typeface="Arial" pitchFamily="34" charset="0"/>
              <a:buChar char="•"/>
              <a:defRPr/>
            </a:pP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Earhart's Final Resting Place Believed Found</a:t>
            </a: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 </a:t>
            </a:r>
          </a:p>
          <a:p>
            <a:pPr>
              <a:lnSpc>
                <a:spcPct val="120000"/>
              </a:lnSpc>
              <a:buFont typeface="Arial" pitchFamily="34" charset="0"/>
              <a:buChar char="•"/>
              <a:defRPr/>
            </a:pP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Amelia Earhart</a:t>
            </a: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s Life and Disappearance</a:t>
            </a:r>
            <a:r>
              <a:rPr lang="ja-JP" altLang="en-US" sz="2000" dirty="0" smtClean="0">
                <a:solidFill>
                  <a:srgbClr val="000000"/>
                </a:solidFill>
                <a:ea typeface="ＭＳ Ｐゴシック" pitchFamily="34" charset="-128"/>
              </a:rPr>
              <a:t>”</a:t>
            </a:r>
            <a:endParaRPr lang="en-US" altLang="ja-JP" sz="2000" dirty="0" smtClean="0">
              <a:solidFill>
                <a:srgbClr val="000000"/>
              </a:solidFill>
              <a:ea typeface="ＭＳ Ｐゴシック" pitchFamily="34" charset="-128"/>
            </a:endParaRPr>
          </a:p>
          <a:p>
            <a:pPr marL="0" indent="0">
              <a:lnSpc>
                <a:spcPct val="120000"/>
              </a:lnSpc>
              <a:buFont typeface="Arial" pitchFamily="34" charset="0"/>
              <a:buNone/>
              <a:defRPr/>
            </a:pPr>
            <a:endParaRPr lang="en-US" sz="900" dirty="0" smtClean="0">
              <a:solidFill>
                <a:srgbClr val="000000"/>
              </a:solidFill>
              <a:ea typeface="ＭＳ Ｐゴシック" pitchFamily="34" charset="-128"/>
            </a:endParaRPr>
          </a:p>
          <a:p>
            <a:pPr marL="0" indent="0">
              <a:lnSpc>
                <a:spcPct val="120000"/>
              </a:lnSpc>
              <a:buFont typeface="Arial" pitchFamily="34" charset="0"/>
              <a:buNone/>
              <a:defRPr/>
            </a:pPr>
            <a:r>
              <a:rPr lang="en-US" sz="2000" dirty="0" smtClean="0">
                <a:solidFill>
                  <a:srgbClr val="000000"/>
                </a:solidFill>
                <a:ea typeface="ＭＳ Ｐゴシック" pitchFamily="34" charset="-128"/>
              </a:rPr>
              <a:t>Consider the argument each author uses to demonstrate Earhart</a:t>
            </a: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s bravery.</a:t>
            </a:r>
          </a:p>
          <a:p>
            <a:pPr marL="0" indent="0">
              <a:lnSpc>
                <a:spcPct val="120000"/>
              </a:lnSpc>
              <a:buFont typeface="Arial" pitchFamily="34" charset="0"/>
              <a:buNone/>
              <a:defRPr/>
            </a:pPr>
            <a:endParaRPr lang="en-US" sz="900" dirty="0" smtClean="0">
              <a:solidFill>
                <a:srgbClr val="000000"/>
              </a:solidFill>
              <a:ea typeface="ＭＳ Ｐゴシック" pitchFamily="34" charset="-128"/>
            </a:endParaRPr>
          </a:p>
          <a:p>
            <a:pPr marL="0" indent="0">
              <a:lnSpc>
                <a:spcPct val="120000"/>
              </a:lnSpc>
              <a:buFont typeface="Arial" pitchFamily="34" charset="0"/>
              <a:buNone/>
              <a:defRPr/>
            </a:pPr>
            <a:r>
              <a:rPr lang="en-US" sz="2000" dirty="0" smtClean="0">
                <a:solidFill>
                  <a:srgbClr val="000000"/>
                </a:solidFill>
                <a:ea typeface="ＭＳ Ｐゴシック" pitchFamily="34" charset="-128"/>
              </a:rPr>
              <a:t>Write an essay that analyzes the strength of the arguments about Earhart</a:t>
            </a: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s bravery in at least two of the texts. Remember to use textual evidence to support your ideas.</a:t>
            </a:r>
          </a:p>
          <a:p>
            <a:pPr marL="0" indent="0">
              <a:lnSpc>
                <a:spcPct val="90000"/>
              </a:lnSpc>
              <a:buFont typeface="Arial" pitchFamily="34" charset="0"/>
              <a:buChar char="•"/>
              <a:defRPr/>
            </a:pPr>
            <a:endParaRPr lang="en-US" sz="2000" dirty="0" smtClean="0">
              <a:ea typeface="ＭＳ Ｐゴシック" pitchFamily="34" charset="-128"/>
            </a:endParaRPr>
          </a:p>
        </p:txBody>
      </p:sp>
      <p:sp>
        <p:nvSpPr>
          <p:cNvPr id="2" name="Title 1"/>
          <p:cNvSpPr>
            <a:spLocks noGrp="1"/>
          </p:cNvSpPr>
          <p:nvPr>
            <p:ph type="title"/>
          </p:nvPr>
        </p:nvSpPr>
        <p:spPr/>
        <p:txBody>
          <a:bodyPr>
            <a:noAutofit/>
          </a:bodyPr>
          <a:lstStyle/>
          <a:p>
            <a:pPr>
              <a:defRPr/>
            </a:pPr>
            <a:r>
              <a:rPr lang="en-US" sz="4000" dirty="0" smtClean="0">
                <a:latin typeface="+mn-lt"/>
                <a:ea typeface="+mj-ea"/>
                <a:cs typeface="Century Gothic"/>
              </a:rPr>
              <a:t>PARCC Grade 7 Question</a:t>
            </a:r>
            <a:endParaRPr lang="en-US" sz="4000" dirty="0">
              <a:latin typeface="+mn-lt"/>
              <a:ea typeface="+mj-ea"/>
              <a:cs typeface="Century Gothic"/>
            </a:endParaRP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10480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57200"/>
            <a:ext cx="4572000" cy="6096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85800" y="1524000"/>
            <a:ext cx="2514600" cy="2031325"/>
          </a:xfrm>
          <a:prstGeom prst="rect">
            <a:avLst/>
          </a:prstGeom>
          <a:noFill/>
          <a:ln w="57150">
            <a:solidFill>
              <a:schemeClr val="bg2">
                <a:lumMod val="25000"/>
              </a:schemeClr>
            </a:solidFill>
          </a:ln>
          <a:scene3d>
            <a:camera prst="orthographicFront"/>
            <a:lightRig rig="threePt" dir="t"/>
          </a:scene3d>
          <a:sp3d>
            <a:bevelT/>
          </a:sp3d>
        </p:spPr>
        <p:txBody>
          <a:bodyPr wrap="square" rtlCol="0">
            <a:spAutoFit/>
          </a:bodyPr>
          <a:lstStyle/>
          <a:p>
            <a:r>
              <a:rPr lang="en-US" dirty="0" smtClean="0"/>
              <a:t>“I am so happy to be </a:t>
            </a:r>
          </a:p>
          <a:p>
            <a:r>
              <a:rPr lang="en-US" dirty="0" smtClean="0"/>
              <a:t>back in school so I have something</a:t>
            </a:r>
          </a:p>
          <a:p>
            <a:r>
              <a:rPr lang="en-US" dirty="0"/>
              <a:t>t</a:t>
            </a:r>
            <a:r>
              <a:rPr lang="en-US" dirty="0" smtClean="0"/>
              <a:t>o do with my time </a:t>
            </a:r>
          </a:p>
          <a:p>
            <a:r>
              <a:rPr lang="en-US" dirty="0" smtClean="0"/>
              <a:t>on the weekends,”</a:t>
            </a:r>
          </a:p>
          <a:p>
            <a:r>
              <a:rPr lang="en-US" dirty="0"/>
              <a:t>s</a:t>
            </a:r>
            <a:r>
              <a:rPr lang="en-US" dirty="0" smtClean="0"/>
              <a:t>aid no English teacher ever.</a:t>
            </a:r>
            <a:endParaRPr lang="en-US" dirty="0"/>
          </a:p>
        </p:txBody>
      </p:sp>
    </p:spTree>
    <p:extLst>
      <p:ext uri="{BB962C8B-B14F-4D97-AF65-F5344CB8AC3E}">
        <p14:creationId xmlns:p14="http://schemas.microsoft.com/office/powerpoint/2010/main" val="1938121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528" y="1481138"/>
            <a:ext cx="6788943" cy="4525962"/>
          </a:xfrm>
        </p:spPr>
      </p:pic>
      <p:sp>
        <p:nvSpPr>
          <p:cNvPr id="3" name="Title 2"/>
          <p:cNvSpPr>
            <a:spLocks noGrp="1"/>
          </p:cNvSpPr>
          <p:nvPr>
            <p:ph type="title"/>
          </p:nvPr>
        </p:nvSpPr>
        <p:spPr>
          <a:xfrm>
            <a:off x="0" y="19050"/>
            <a:ext cx="8229600" cy="1143000"/>
          </a:xfrm>
        </p:spPr>
        <p:txBody>
          <a:bodyPr>
            <a:normAutofit fontScale="90000"/>
          </a:bodyPr>
          <a:lstStyle/>
          <a:p>
            <a:r>
              <a:rPr lang="en-US" i="1" dirty="0" smtClean="0"/>
              <a:t>Engaging the Adolescent Learner </a:t>
            </a:r>
            <a:r>
              <a:rPr lang="en-US" dirty="0" smtClean="0"/>
              <a:t>by Douglas Fisher and Nancy Frey</a:t>
            </a:r>
            <a:endParaRPr lang="en-US" dirty="0"/>
          </a:p>
        </p:txBody>
      </p:sp>
      <p:sp>
        <p:nvSpPr>
          <p:cNvPr id="2" name="Right Arrow 1"/>
          <p:cNvSpPr/>
          <p:nvPr/>
        </p:nvSpPr>
        <p:spPr>
          <a:xfrm>
            <a:off x="3657600" y="4800600"/>
            <a:ext cx="6096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662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shifts in English Language Arts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Increase in informational text</a:t>
            </a:r>
          </a:p>
          <a:p>
            <a:pPr marL="514350" indent="-514350">
              <a:buAutoNum type="arabicPeriod"/>
            </a:pPr>
            <a:r>
              <a:rPr lang="en-US" dirty="0" smtClean="0"/>
              <a:t>Attention to levels of text complexity</a:t>
            </a:r>
          </a:p>
          <a:p>
            <a:pPr marL="514350" indent="-514350">
              <a:buAutoNum type="arabicPeriod"/>
            </a:pPr>
            <a:r>
              <a:rPr lang="en-US" dirty="0" smtClean="0"/>
              <a:t>Increase in literary nonfiction</a:t>
            </a:r>
          </a:p>
          <a:p>
            <a:pPr marL="514350" indent="-514350">
              <a:buAutoNum type="arabicPeriod"/>
            </a:pPr>
            <a:r>
              <a:rPr lang="en-US" dirty="0" smtClean="0"/>
              <a:t>Using the close reading process</a:t>
            </a:r>
          </a:p>
          <a:p>
            <a:pPr marL="514350" indent="-514350">
              <a:buAutoNum type="arabicPeriod"/>
            </a:pPr>
            <a:r>
              <a:rPr lang="en-US" dirty="0" smtClean="0"/>
              <a:t>Writing to sources</a:t>
            </a:r>
          </a:p>
          <a:p>
            <a:pPr marL="514350" indent="-514350">
              <a:buAutoNum type="arabicPeriod"/>
            </a:pPr>
            <a:r>
              <a:rPr lang="en-US" dirty="0" smtClean="0"/>
              <a:t>Marshalling arguments</a:t>
            </a:r>
          </a:p>
          <a:p>
            <a:pPr marL="514350" indent="-514350">
              <a:buAutoNum type="arabicPeriod"/>
            </a:pPr>
            <a:r>
              <a:rPr lang="en-US" dirty="0" smtClean="0"/>
              <a:t>Increase in research</a:t>
            </a:r>
          </a:p>
          <a:p>
            <a:pPr marL="514350" indent="-514350">
              <a:buAutoNum type="arabicPeriod"/>
            </a:pPr>
            <a:r>
              <a:rPr lang="en-US" dirty="0" smtClean="0"/>
              <a:t>Focus on academic vocabulary</a:t>
            </a:r>
          </a:p>
          <a:p>
            <a:pPr marL="514350" indent="-514350">
              <a:buAutoNum type="arabicPeriod"/>
            </a:pPr>
            <a:endParaRPr lang="en-US" dirty="0"/>
          </a:p>
        </p:txBody>
      </p:sp>
      <p:sp>
        <p:nvSpPr>
          <p:cNvPr id="9" name="Down Arrow 8"/>
          <p:cNvSpPr/>
          <p:nvPr/>
        </p:nvSpPr>
        <p:spPr>
          <a:xfrm rot="5400000">
            <a:off x="4756404" y="4053299"/>
            <a:ext cx="457200"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950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1143000"/>
          </a:xfrm>
        </p:spPr>
        <p:txBody>
          <a:bodyPr/>
          <a:lstStyle/>
          <a:p>
            <a:r>
              <a:rPr lang="en-US" dirty="0" smtClean="0"/>
              <a:t>Writing Standard 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646434"/>
              </p:ext>
            </p:extLst>
          </p:nvPr>
        </p:nvGraphicFramePr>
        <p:xfrm>
          <a:off x="457200" y="1295400"/>
          <a:ext cx="7924800" cy="4374218"/>
        </p:xfrm>
        <a:graphic>
          <a:graphicData uri="http://schemas.openxmlformats.org/drawingml/2006/table">
            <a:tbl>
              <a:tblPr firstRow="1" bandRow="1">
                <a:tableStyleId>{5C22544A-7EE6-4342-B048-85BDC9FD1C3A}</a:tableStyleId>
              </a:tblPr>
              <a:tblGrid>
                <a:gridCol w="3886200"/>
                <a:gridCol w="4038600"/>
              </a:tblGrid>
              <a:tr h="637868">
                <a:tc>
                  <a:txBody>
                    <a:bodyPr/>
                    <a:lstStyle/>
                    <a:p>
                      <a:r>
                        <a:rPr lang="en-US" dirty="0" smtClean="0"/>
                        <a:t>English Language</a:t>
                      </a:r>
                      <a:r>
                        <a:rPr lang="en-US" baseline="0" dirty="0" smtClean="0"/>
                        <a:t> Arts</a:t>
                      </a:r>
                      <a:endParaRPr lang="en-US" dirty="0"/>
                    </a:p>
                  </a:txBody>
                  <a:tcPr/>
                </a:tc>
                <a:tc>
                  <a:txBody>
                    <a:bodyPr/>
                    <a:lstStyle/>
                    <a:p>
                      <a:r>
                        <a:rPr lang="en-US" dirty="0" smtClean="0"/>
                        <a:t>History, Social</a:t>
                      </a:r>
                      <a:r>
                        <a:rPr lang="en-US" baseline="0" dirty="0" smtClean="0"/>
                        <a:t> Studies, Science and Technical Subjects</a:t>
                      </a:r>
                      <a:endParaRPr lang="en-US" dirty="0"/>
                    </a:p>
                  </a:txBody>
                  <a:tcPr/>
                </a:tc>
              </a:tr>
              <a:tr h="3734138">
                <a:tc>
                  <a:txBody>
                    <a:bodyPr/>
                    <a:lstStyle/>
                    <a:p>
                      <a:r>
                        <a:rPr lang="en-US" sz="1800" b="0" i="0" u="none" strike="noStrike" kern="1200" baseline="0" dirty="0" smtClean="0">
                          <a:solidFill>
                            <a:schemeClr val="dk1"/>
                          </a:solidFill>
                          <a:latin typeface="+mn-lt"/>
                          <a:ea typeface="+mn-ea"/>
                          <a:cs typeface="+mn-cs"/>
                        </a:rPr>
                        <a:t>Conduct short as well as more sustained research projects to answer a question</a:t>
                      </a:r>
                    </a:p>
                    <a:p>
                      <a:r>
                        <a:rPr lang="en-US" sz="1800" b="0" i="0" u="none" strike="noStrike" kern="1200" baseline="0" dirty="0" smtClean="0">
                          <a:solidFill>
                            <a:schemeClr val="dk1"/>
                          </a:solidFill>
                          <a:latin typeface="+mn-lt"/>
                          <a:ea typeface="+mn-ea"/>
                          <a:cs typeface="+mn-cs"/>
                        </a:rPr>
                        <a:t>(including a self-generated question) or solve a problem; narrow or broaden</a:t>
                      </a:r>
                    </a:p>
                    <a:p>
                      <a:r>
                        <a:rPr lang="en-US" sz="1800" b="0" i="0" u="none" strike="noStrike" kern="1200" baseline="0" dirty="0" smtClean="0">
                          <a:solidFill>
                            <a:schemeClr val="dk1"/>
                          </a:solidFill>
                          <a:latin typeface="+mn-lt"/>
                          <a:ea typeface="+mn-ea"/>
                          <a:cs typeface="+mn-cs"/>
                        </a:rPr>
                        <a:t>the inquiry when appropriate; synthesize multiple sources on the subject,</a:t>
                      </a:r>
                    </a:p>
                    <a:p>
                      <a:r>
                        <a:rPr lang="en-US" sz="1800" b="0" i="0" u="none" strike="noStrike" kern="1200" baseline="0" dirty="0" smtClean="0">
                          <a:solidFill>
                            <a:schemeClr val="dk1"/>
                          </a:solidFill>
                          <a:latin typeface="+mn-lt"/>
                          <a:ea typeface="+mn-ea"/>
                          <a:cs typeface="+mn-cs"/>
                        </a:rPr>
                        <a:t>demonstrating understanding of the subject under investigation.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Conduct short as well as more sustained research projects to answer a question</a:t>
                      </a:r>
                    </a:p>
                    <a:p>
                      <a:r>
                        <a:rPr lang="en-US" sz="1800" b="0" i="0" u="none" strike="noStrike" kern="1200" baseline="0" dirty="0" smtClean="0">
                          <a:solidFill>
                            <a:schemeClr val="dk1"/>
                          </a:solidFill>
                          <a:latin typeface="+mn-lt"/>
                          <a:ea typeface="+mn-ea"/>
                          <a:cs typeface="+mn-cs"/>
                        </a:rPr>
                        <a:t> (including a self-generated</a:t>
                      </a:r>
                    </a:p>
                    <a:p>
                      <a:r>
                        <a:rPr lang="en-US" sz="1800" b="0" i="0" u="none" strike="noStrike" kern="1200" baseline="0" dirty="0" smtClean="0">
                          <a:solidFill>
                            <a:schemeClr val="dk1"/>
                          </a:solidFill>
                          <a:latin typeface="+mn-lt"/>
                          <a:ea typeface="+mn-ea"/>
                          <a:cs typeface="+mn-cs"/>
                        </a:rPr>
                        <a:t>question) or solve a problem; narrow or broaden the inquiry when appropriate; synthesize</a:t>
                      </a:r>
                    </a:p>
                    <a:p>
                      <a:r>
                        <a:rPr lang="en-US" sz="1800" b="0" i="0" u="none" strike="noStrike" kern="1200" baseline="0" dirty="0" smtClean="0">
                          <a:solidFill>
                            <a:schemeClr val="dk1"/>
                          </a:solidFill>
                          <a:latin typeface="+mn-lt"/>
                          <a:ea typeface="+mn-ea"/>
                          <a:cs typeface="+mn-cs"/>
                        </a:rPr>
                        <a:t>multiple sources on the subject, demonstrating understanding of the subject under investigation.</a:t>
                      </a:r>
                    </a:p>
                  </a:txBody>
                  <a:tcPr/>
                </a:tc>
              </a:tr>
            </a:tbl>
          </a:graphicData>
        </a:graphic>
      </p:graphicFrame>
    </p:spTree>
    <p:extLst>
      <p:ext uri="{BB962C8B-B14F-4D97-AF65-F5344CB8AC3E}">
        <p14:creationId xmlns:p14="http://schemas.microsoft.com/office/powerpoint/2010/main" val="735718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the Shift Buster</a:t>
            </a:r>
            <a:endParaRPr lang="en-US" dirty="0"/>
          </a:p>
        </p:txBody>
      </p:sp>
      <p:sp>
        <p:nvSpPr>
          <p:cNvPr id="3" name="Content Placeholder 2"/>
          <p:cNvSpPr>
            <a:spLocks noGrp="1"/>
          </p:cNvSpPr>
          <p:nvPr>
            <p:ph idx="1"/>
          </p:nvPr>
        </p:nvSpPr>
        <p:spPr/>
        <p:txBody>
          <a:bodyPr>
            <a:normAutofit/>
          </a:bodyPr>
          <a:lstStyle/>
          <a:p>
            <a:r>
              <a:rPr lang="en-US" dirty="0" smtClean="0"/>
              <a:t>Informational text</a:t>
            </a:r>
          </a:p>
          <a:p>
            <a:r>
              <a:rPr lang="en-US" dirty="0" smtClean="0"/>
              <a:t>Complex text</a:t>
            </a:r>
          </a:p>
          <a:p>
            <a:r>
              <a:rPr lang="en-US" dirty="0" smtClean="0"/>
              <a:t>Close reading</a:t>
            </a:r>
          </a:p>
          <a:p>
            <a:r>
              <a:rPr lang="en-US" dirty="0" smtClean="0"/>
              <a:t>Writing arguments/explanations</a:t>
            </a:r>
          </a:p>
          <a:p>
            <a:r>
              <a:rPr lang="en-US" dirty="0" smtClean="0"/>
              <a:t>Academic vocabulary</a:t>
            </a:r>
          </a:p>
          <a:p>
            <a:r>
              <a:rPr lang="en-US" dirty="0" smtClean="0"/>
              <a:t>Citing evidence</a:t>
            </a:r>
          </a:p>
          <a:p>
            <a:endParaRPr lang="en-US" dirty="0"/>
          </a:p>
          <a:p>
            <a:pPr marL="0" indent="0">
              <a:buNone/>
            </a:pPr>
            <a:r>
              <a:rPr lang="en-US" b="1" dirty="0" smtClean="0"/>
              <a:t>Misconception</a:t>
            </a:r>
            <a:r>
              <a:rPr lang="en-US" dirty="0" smtClean="0"/>
              <a:t>:  Research must be a big project and is best suited for a once-a-year situation.</a:t>
            </a:r>
          </a:p>
          <a:p>
            <a:endParaRPr lang="en-US" dirty="0"/>
          </a:p>
        </p:txBody>
      </p:sp>
    </p:spTree>
    <p:extLst>
      <p:ext uri="{BB962C8B-B14F-4D97-AF65-F5344CB8AC3E}">
        <p14:creationId xmlns:p14="http://schemas.microsoft.com/office/powerpoint/2010/main" val="353376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74132"/>
            <a:ext cx="8610600" cy="5955268"/>
          </a:xfrm>
          <a:prstGeom prst="rect">
            <a:avLst/>
          </a:prstGeom>
        </p:spPr>
      </p:pic>
      <p:sp>
        <p:nvSpPr>
          <p:cNvPr id="3" name="TextBox 2"/>
          <p:cNvSpPr txBox="1"/>
          <p:nvPr/>
        </p:nvSpPr>
        <p:spPr>
          <a:xfrm>
            <a:off x="2286000" y="304800"/>
            <a:ext cx="4800600" cy="369332"/>
          </a:xfrm>
          <a:prstGeom prst="rect">
            <a:avLst/>
          </a:prstGeom>
          <a:noFill/>
        </p:spPr>
        <p:txBody>
          <a:bodyPr wrap="square" rtlCol="0">
            <a:spAutoFit/>
          </a:bodyPr>
          <a:lstStyle/>
          <a:p>
            <a:r>
              <a:rPr lang="en-US" b="1" dirty="0" smtClean="0"/>
              <a:t>PARCC Content Model Framework</a:t>
            </a:r>
            <a:endParaRPr lang="en-US" b="1" dirty="0"/>
          </a:p>
        </p:txBody>
      </p:sp>
      <p:sp>
        <p:nvSpPr>
          <p:cNvPr id="4" name="Right Arrow 3"/>
          <p:cNvSpPr/>
          <p:nvPr/>
        </p:nvSpPr>
        <p:spPr>
          <a:xfrm>
            <a:off x="152400" y="1967484"/>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600200" y="39132"/>
            <a:ext cx="484632" cy="722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0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ID:{1D149A57-1B5C-49C2-9867-A447D58989F0}/CommonCore.jp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CID:{1D149A57-1B5C-49C2-9867-A447D58989F0}/CommonCore.jp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CID:{1D149A57-1B5C-49C2-9867-A447D58989F0}/CommonCore.jp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stretch>
            <a:fillRect/>
          </a:stretch>
        </p:blipFill>
        <p:spPr>
          <a:xfrm>
            <a:off x="5420500" y="18511"/>
            <a:ext cx="3451945" cy="6839489"/>
          </a:xfrm>
          <a:prstGeom prst="rect">
            <a:avLst/>
          </a:prstGeom>
        </p:spPr>
      </p:pic>
      <p:sp>
        <p:nvSpPr>
          <p:cNvPr id="3" name="TextBox 2"/>
          <p:cNvSpPr txBox="1"/>
          <p:nvPr/>
        </p:nvSpPr>
        <p:spPr>
          <a:xfrm>
            <a:off x="925703" y="1528185"/>
            <a:ext cx="3293776" cy="3046988"/>
          </a:xfrm>
          <a:prstGeom prst="rect">
            <a:avLst/>
          </a:prstGeom>
          <a:noFill/>
        </p:spPr>
        <p:txBody>
          <a:bodyPr wrap="square" rtlCol="0">
            <a:spAutoFit/>
          </a:bodyPr>
          <a:lstStyle/>
          <a:p>
            <a:pPr algn="ctr"/>
            <a:r>
              <a:rPr lang="en-US" sz="4800" dirty="0" smtClean="0"/>
              <a:t>Librarians as Literacy Lifesavers</a:t>
            </a:r>
            <a:endParaRPr lang="en-US" sz="4800" dirty="0"/>
          </a:p>
        </p:txBody>
      </p:sp>
    </p:spTree>
    <p:extLst>
      <p:ext uri="{BB962C8B-B14F-4D97-AF65-F5344CB8AC3E}">
        <p14:creationId xmlns:p14="http://schemas.microsoft.com/office/powerpoint/2010/main" val="1719429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24744" cy="1143000"/>
          </a:xfrm>
        </p:spPr>
        <p:txBody>
          <a:bodyPr/>
          <a:lstStyle/>
          <a:p>
            <a:r>
              <a:rPr lang="en-US" dirty="0" smtClean="0"/>
              <a:t>Basic Literacy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1629030"/>
              </p:ext>
            </p:extLst>
          </p:nvPr>
        </p:nvGraphicFramePr>
        <p:xfrm>
          <a:off x="533400" y="1219200"/>
          <a:ext cx="8139251" cy="4237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277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dirty="0" smtClean="0"/>
              <a:t>Step 1:  Engage with text</a:t>
            </a:r>
            <a:endParaRPr lang="en-US" dirty="0"/>
          </a:p>
        </p:txBody>
      </p:sp>
      <p:sp>
        <p:nvSpPr>
          <p:cNvPr id="3" name="Content Placeholder 2"/>
          <p:cNvSpPr>
            <a:spLocks noGrp="1"/>
          </p:cNvSpPr>
          <p:nvPr>
            <p:ph idx="1"/>
          </p:nvPr>
        </p:nvSpPr>
        <p:spPr>
          <a:xfrm>
            <a:off x="1043492" y="1752600"/>
            <a:ext cx="6777317" cy="4080029"/>
          </a:xfrm>
        </p:spPr>
        <p:txBody>
          <a:bodyPr>
            <a:normAutofit lnSpcReduction="10000"/>
          </a:bodyPr>
          <a:lstStyle/>
          <a:p>
            <a:r>
              <a:rPr lang="en-US" dirty="0" smtClean="0"/>
              <a:t>Text=video, PPT, textbook, magazine articles, newspaper articles, literature</a:t>
            </a:r>
          </a:p>
          <a:p>
            <a:r>
              <a:rPr lang="en-US" dirty="0" smtClean="0"/>
              <a:t>Scaffold reading of text:</a:t>
            </a:r>
          </a:p>
          <a:p>
            <a:pPr lvl="1">
              <a:buFont typeface="Wingdings" panose="05000000000000000000" pitchFamily="2" charset="2"/>
              <a:buChar char="Ø"/>
            </a:pPr>
            <a:r>
              <a:rPr lang="en-US" dirty="0" smtClean="0"/>
              <a:t>Chunk it and respond (quick writes)</a:t>
            </a:r>
          </a:p>
          <a:p>
            <a:pPr lvl="1">
              <a:buFont typeface="Wingdings" panose="05000000000000000000" pitchFamily="2" charset="2"/>
              <a:buChar char="Ø"/>
            </a:pPr>
            <a:r>
              <a:rPr lang="en-US" dirty="0" smtClean="0"/>
              <a:t>You read it to them</a:t>
            </a:r>
          </a:p>
          <a:p>
            <a:pPr lvl="1">
              <a:buFont typeface="Wingdings" panose="05000000000000000000" pitchFamily="2" charset="2"/>
              <a:buChar char="Ø"/>
            </a:pPr>
            <a:r>
              <a:rPr lang="en-US" dirty="0" smtClean="0"/>
              <a:t>They read with a partner</a:t>
            </a:r>
          </a:p>
          <a:p>
            <a:pPr lvl="1">
              <a:buFont typeface="Wingdings" panose="05000000000000000000" pitchFamily="2" charset="2"/>
              <a:buChar char="Ø"/>
            </a:pPr>
            <a:r>
              <a:rPr lang="en-US" dirty="0" smtClean="0"/>
              <a:t>They answer text-dependent questions</a:t>
            </a:r>
          </a:p>
          <a:p>
            <a:pPr lvl="1">
              <a:buFont typeface="Wingdings" panose="05000000000000000000" pitchFamily="2" charset="2"/>
              <a:buChar char="Ø"/>
            </a:pPr>
            <a:r>
              <a:rPr lang="en-US" dirty="0" smtClean="0"/>
              <a:t>Use close reading process</a:t>
            </a:r>
          </a:p>
          <a:p>
            <a:pPr lvl="1">
              <a:buFont typeface="Wingdings" panose="05000000000000000000" pitchFamily="2" charset="2"/>
              <a:buChar char="Ø"/>
            </a:pPr>
            <a:r>
              <a:rPr lang="en-US" dirty="0" smtClean="0"/>
              <a:t>Accountable talk discussions</a:t>
            </a:r>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1704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94996"/>
            <a:ext cx="7772399" cy="5549736"/>
          </a:xfrm>
          <a:prstGeom prst="rect">
            <a:avLst/>
          </a:prstGeom>
        </p:spPr>
      </p:pic>
      <p:sp>
        <p:nvSpPr>
          <p:cNvPr id="3" name="Down Arrow 2"/>
          <p:cNvSpPr/>
          <p:nvPr/>
        </p:nvSpPr>
        <p:spPr>
          <a:xfrm>
            <a:off x="5410200" y="19050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498542" y="38724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691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8229600" cy="459019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2000" y="457200"/>
            <a:ext cx="3505200" cy="461665"/>
          </a:xfrm>
          <a:prstGeom prst="rect">
            <a:avLst/>
          </a:prstGeom>
          <a:noFill/>
        </p:spPr>
        <p:txBody>
          <a:bodyPr wrap="square" rtlCol="0">
            <a:spAutoFit/>
          </a:bodyPr>
          <a:lstStyle/>
          <a:p>
            <a:r>
              <a:rPr lang="en-US" sz="2400" dirty="0" smtClean="0"/>
              <a:t>www.newsela.com</a:t>
            </a:r>
            <a:endParaRPr lang="en-US" sz="2400" dirty="0"/>
          </a:p>
        </p:txBody>
      </p:sp>
      <p:sp>
        <p:nvSpPr>
          <p:cNvPr id="4" name="Down Arrow 3"/>
          <p:cNvSpPr/>
          <p:nvPr/>
        </p:nvSpPr>
        <p:spPr>
          <a:xfrm>
            <a:off x="3771900" y="4572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59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To significantly impact writing ability for all students, two choices:</a:t>
            </a:r>
          </a:p>
          <a:p>
            <a:pPr marL="109728" indent="0">
              <a:buNone/>
            </a:pPr>
            <a:endParaRPr lang="en-US" dirty="0"/>
          </a:p>
          <a:p>
            <a:pPr marL="624078" indent="-514350">
              <a:buAutoNum type="arabicPeriod"/>
            </a:pPr>
            <a:r>
              <a:rPr lang="en-US" dirty="0" smtClean="0"/>
              <a:t>Reduce class size to 10-12 and give English language arts teachers an additional period for grading writing.</a:t>
            </a:r>
          </a:p>
          <a:p>
            <a:pPr marL="624078" indent="-514350">
              <a:buAutoNum type="arabicPeriod"/>
            </a:pPr>
            <a:r>
              <a:rPr lang="en-US" dirty="0" smtClean="0"/>
              <a:t>Make all teachers responsible for writing instruction.</a:t>
            </a:r>
          </a:p>
          <a:p>
            <a:pPr marL="2029968" lvl="8" indent="0">
              <a:buNone/>
            </a:pPr>
            <a:endParaRPr lang="en-US" dirty="0"/>
          </a:p>
        </p:txBody>
      </p:sp>
      <p:sp>
        <p:nvSpPr>
          <p:cNvPr id="3" name="Title 2"/>
          <p:cNvSpPr>
            <a:spLocks noGrp="1"/>
          </p:cNvSpPr>
          <p:nvPr>
            <p:ph type="title"/>
          </p:nvPr>
        </p:nvSpPr>
        <p:spPr/>
        <p:txBody>
          <a:bodyPr/>
          <a:lstStyle/>
          <a:p>
            <a:r>
              <a:rPr lang="en-US" dirty="0" smtClean="0"/>
              <a:t>Seriously now…..</a:t>
            </a:r>
            <a:endParaRPr lang="en-US" dirty="0"/>
          </a:p>
        </p:txBody>
      </p:sp>
    </p:spTree>
    <p:extLst>
      <p:ext uri="{BB962C8B-B14F-4D97-AF65-F5344CB8AC3E}">
        <p14:creationId xmlns:p14="http://schemas.microsoft.com/office/powerpoint/2010/main" val="116400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31" y="661601"/>
            <a:ext cx="7611538" cy="5534798"/>
          </a:xfrm>
          <a:prstGeom prst="rect">
            <a:avLst/>
          </a:prstGeom>
        </p:spPr>
      </p:pic>
      <p:sp>
        <p:nvSpPr>
          <p:cNvPr id="3" name="Right Arrow 2"/>
          <p:cNvSpPr/>
          <p:nvPr/>
        </p:nvSpPr>
        <p:spPr>
          <a:xfrm>
            <a:off x="6172200" y="17907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150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pPr marL="0" indent="0" eaLnBrk="1" hangingPunct="1"/>
            <a:endParaRPr lang="en-US" altLang="en-US" smtClean="0">
              <a:ea typeface="Geneva" charset="0"/>
              <a:cs typeface="Geneva"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
        <p:nvSpPr>
          <p:cNvPr id="43012" name="TextBox 4"/>
          <p:cNvSpPr txBox="1">
            <a:spLocks noChangeArrowheads="1"/>
          </p:cNvSpPr>
          <p:nvPr/>
        </p:nvSpPr>
        <p:spPr bwMode="auto">
          <a:xfrm>
            <a:off x="228600" y="1524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err="1" smtClean="0">
                <a:latin typeface="Calibri" pitchFamily="34" charset="0"/>
              </a:rPr>
              <a:t>INFOhio</a:t>
            </a:r>
            <a:r>
              <a:rPr lang="en-US" altLang="en-US" sz="4000" dirty="0" smtClean="0">
                <a:latin typeface="Calibri" pitchFamily="34" charset="0"/>
              </a:rPr>
              <a:t> </a:t>
            </a:r>
            <a:r>
              <a:rPr lang="en-US" altLang="en-US" sz="4000" dirty="0">
                <a:latin typeface="Calibri" pitchFamily="34" charset="0"/>
              </a:rPr>
              <a:t>eBook Collection</a:t>
            </a:r>
          </a:p>
        </p:txBody>
      </p:sp>
      <p:sp>
        <p:nvSpPr>
          <p:cNvPr id="6" name="TextBox 5"/>
          <p:cNvSpPr txBox="1"/>
          <p:nvPr/>
        </p:nvSpPr>
        <p:spPr>
          <a:xfrm>
            <a:off x="381000" y="914400"/>
            <a:ext cx="8458200" cy="5448300"/>
          </a:xfrm>
          <a:prstGeom prst="rect">
            <a:avLst/>
          </a:prstGeom>
          <a:solidFill>
            <a:schemeClr val="bg1"/>
          </a:solidFill>
        </p:spPr>
        <p:txBody>
          <a:bodyPr>
            <a:spAutoFit/>
          </a:bodyPr>
          <a:lstStyle/>
          <a:p>
            <a:pPr marL="457200" indent="-457200" fontAlgn="auto">
              <a:spcBef>
                <a:spcPts val="0"/>
              </a:spcBef>
              <a:spcAft>
                <a:spcPts val="0"/>
              </a:spcAft>
              <a:buFont typeface="Arial" pitchFamily="34" charset="0"/>
              <a:buChar char="•"/>
              <a:defRPr/>
            </a:pPr>
            <a:r>
              <a:rPr lang="en-US" sz="2800" dirty="0">
                <a:latin typeface="+mn-lt"/>
                <a:cs typeface="+mn-cs"/>
              </a:rPr>
              <a:t>600+ classic audio and e-books titles.</a:t>
            </a:r>
          </a:p>
          <a:p>
            <a:pPr marL="457200" indent="-457200" fontAlgn="auto">
              <a:spcBef>
                <a:spcPts val="0"/>
              </a:spcBef>
              <a:spcAft>
                <a:spcPts val="0"/>
              </a:spcAft>
              <a:buFont typeface="Arial" pitchFamily="34" charset="0"/>
              <a:buChar char="•"/>
              <a:defRPr/>
            </a:pPr>
            <a:r>
              <a:rPr lang="en-US" sz="2800" dirty="0">
                <a:latin typeface="+mn-lt"/>
                <a:cs typeface="+mn-cs"/>
              </a:rPr>
              <a:t>Search by grade level/Lexile.</a:t>
            </a:r>
          </a:p>
          <a:p>
            <a:pPr marL="457200" indent="-457200" fontAlgn="auto">
              <a:spcBef>
                <a:spcPts val="0"/>
              </a:spcBef>
              <a:spcAft>
                <a:spcPts val="0"/>
              </a:spcAft>
              <a:buFont typeface="Arial" pitchFamily="34" charset="0"/>
              <a:buChar char="•"/>
              <a:defRPr/>
            </a:pPr>
            <a:r>
              <a:rPr lang="en-US" sz="2800" dirty="0">
                <a:latin typeface="+mn-lt"/>
                <a:cs typeface="+mn-cs"/>
              </a:rPr>
              <a:t>Download in multiple formats through</a:t>
            </a:r>
          </a:p>
          <a:p>
            <a:pPr marL="457200" indent="-457200" fontAlgn="auto">
              <a:spcBef>
                <a:spcPts val="0"/>
              </a:spcBef>
              <a:spcAft>
                <a:spcPts val="0"/>
              </a:spcAft>
              <a:defRPr/>
            </a:pPr>
            <a:r>
              <a:rPr lang="en-US" sz="2800" dirty="0">
                <a:latin typeface="+mn-lt"/>
                <a:cs typeface="+mn-cs"/>
              </a:rPr>
              <a:t>      and INFOhio schools online library catalogs</a:t>
            </a: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hlinkClick r:id=""/>
            </a:endParaRPr>
          </a:p>
          <a:p>
            <a:pPr lvl="1" fontAlgn="auto">
              <a:spcBef>
                <a:spcPts val="0"/>
              </a:spcBef>
              <a:spcAft>
                <a:spcPts val="0"/>
              </a:spcAft>
              <a:defRPr/>
            </a:pPr>
            <a:endParaRPr lang="en-US" sz="1600" dirty="0">
              <a:latin typeface="+mn-lt"/>
              <a:cs typeface="+mn-cs"/>
            </a:endParaRPr>
          </a:p>
          <a:p>
            <a:pPr fontAlgn="auto">
              <a:spcBef>
                <a:spcPts val="0"/>
              </a:spcBef>
              <a:spcAft>
                <a:spcPts val="0"/>
              </a:spcAft>
              <a:defRPr/>
            </a:pPr>
            <a:endParaRPr lang="en-US" sz="2400" dirty="0">
              <a:latin typeface="+mn-lt"/>
              <a:cs typeface="+mn-cs"/>
            </a:endParaRP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800" dirty="0">
                <a:latin typeface="+mn-lt"/>
                <a:cs typeface="+mn-cs"/>
              </a:rPr>
              <a:t>Contact:  </a:t>
            </a:r>
            <a:r>
              <a:rPr lang="en-US" sz="2800" dirty="0">
                <a:latin typeface="+mn-lt"/>
                <a:cs typeface="+mn-cs"/>
                <a:hlinkClick r:id="rId3"/>
              </a:rPr>
              <a:t>central@infohio.org</a:t>
            </a:r>
            <a:r>
              <a:rPr lang="en-US" sz="2800" dirty="0">
                <a:latin typeface="+mn-lt"/>
                <a:cs typeface="+mn-cs"/>
              </a:rPr>
              <a:t>  for more information. </a:t>
            </a:r>
          </a:p>
        </p:txBody>
      </p:sp>
      <p:pic>
        <p:nvPicPr>
          <p:cNvPr id="430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881" y="1364582"/>
            <a:ext cx="1432719" cy="4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819400"/>
            <a:ext cx="612933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4EDD4A8-1415-48BF-B273-635B0EDF3CCB}" type="slidenum">
              <a:rPr lang="en-US"/>
              <a:pPr>
                <a:defRPr/>
              </a:pPr>
              <a:t>51</a:t>
            </a:fld>
            <a:endParaRPr lang="en-US"/>
          </a:p>
        </p:txBody>
      </p:sp>
    </p:spTree>
    <p:extLst>
      <p:ext uri="{BB962C8B-B14F-4D97-AF65-F5344CB8AC3E}">
        <p14:creationId xmlns:p14="http://schemas.microsoft.com/office/powerpoint/2010/main" val="327205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normAutofit/>
          </a:bodyPr>
          <a:lstStyle/>
          <a:p>
            <a:r>
              <a:rPr lang="en-US" dirty="0" smtClean="0"/>
              <a:t>Thinking Like a Historian</a:t>
            </a:r>
            <a:r>
              <a:rPr lang="en-US" dirty="0"/>
              <a:t/>
            </a:r>
            <a:br>
              <a:rPr lang="en-US" dirty="0"/>
            </a:br>
            <a:r>
              <a:rPr lang="en-US" sz="2000" dirty="0"/>
              <a:t>http://</a:t>
            </a:r>
            <a:r>
              <a:rPr lang="en-US" sz="2000" dirty="0" smtClean="0"/>
              <a:t>sheg.stanford.edu</a:t>
            </a:r>
            <a:endParaRPr lang="en-US" sz="2000"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917" y="1752600"/>
            <a:ext cx="7182365"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57554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Stanford Site</a:t>
            </a:r>
            <a:endParaRPr lang="en-US" dirty="0"/>
          </a:p>
        </p:txBody>
      </p:sp>
      <p:sp>
        <p:nvSpPr>
          <p:cNvPr id="3" name="Content Placeholder 2"/>
          <p:cNvSpPr>
            <a:spLocks noGrp="1"/>
          </p:cNvSpPr>
          <p:nvPr>
            <p:ph idx="1"/>
          </p:nvPr>
        </p:nvSpPr>
        <p:spPr/>
        <p:txBody>
          <a:bodyPr/>
          <a:lstStyle/>
          <a:p>
            <a:r>
              <a:rPr lang="en-US" dirty="0" smtClean="0"/>
              <a:t> </a:t>
            </a:r>
            <a:r>
              <a:rPr lang="en-US" i="1" dirty="0">
                <a:hlinkClick r:id="rId2"/>
              </a:rPr>
              <a:t>73 lessons</a:t>
            </a:r>
            <a:r>
              <a:rPr lang="en-US" dirty="0"/>
              <a:t> in the U.S. </a:t>
            </a:r>
            <a:r>
              <a:rPr lang="en-US" dirty="0" smtClean="0"/>
              <a:t>curriculum</a:t>
            </a:r>
          </a:p>
          <a:p>
            <a:r>
              <a:rPr lang="en-US" i="1" dirty="0" smtClean="0">
                <a:hlinkClick r:id="rId3"/>
              </a:rPr>
              <a:t>31 </a:t>
            </a:r>
            <a:r>
              <a:rPr lang="en-US" i="1" dirty="0">
                <a:hlinkClick r:id="rId3"/>
              </a:rPr>
              <a:t>lessons</a:t>
            </a:r>
            <a:r>
              <a:rPr lang="en-US" dirty="0"/>
              <a:t> of the world </a:t>
            </a:r>
            <a:r>
              <a:rPr lang="en-US" dirty="0" smtClean="0"/>
              <a:t>curriculum</a:t>
            </a:r>
          </a:p>
          <a:p>
            <a:r>
              <a:rPr lang="en-US" dirty="0" smtClean="0"/>
              <a:t> </a:t>
            </a:r>
            <a:r>
              <a:rPr lang="en-US" i="1" dirty="0">
                <a:hlinkClick r:id="rId4"/>
              </a:rPr>
              <a:t>5 lessons</a:t>
            </a:r>
            <a:r>
              <a:rPr lang="en-US" dirty="0"/>
              <a:t> in the introduction to historical unit </a:t>
            </a:r>
            <a:endParaRPr lang="en-US" dirty="0" smtClean="0"/>
          </a:p>
          <a:p>
            <a:endParaRPr lang="en-US" dirty="0"/>
          </a:p>
          <a:p>
            <a:pPr marL="68580" indent="0">
              <a:buNone/>
            </a:pPr>
            <a:r>
              <a:rPr lang="en-US" dirty="0">
                <a:hlinkClick r:id="rId5"/>
              </a:rPr>
              <a:t>http://</a:t>
            </a:r>
            <a:r>
              <a:rPr lang="en-US" dirty="0" smtClean="0">
                <a:hlinkClick r:id="rId5"/>
              </a:rPr>
              <a:t>sheg.stanford.edu/rlh</a:t>
            </a:r>
            <a:endParaRPr lang="en-US" dirty="0" smtClean="0"/>
          </a:p>
          <a:p>
            <a:pPr marL="68580" indent="0">
              <a:buNone/>
            </a:pPr>
            <a:r>
              <a:rPr lang="en-US" dirty="0" smtClean="0"/>
              <a:t>To hear students talk about Thinking Like a Historian.</a:t>
            </a:r>
            <a:endParaRPr lang="en-US" dirty="0"/>
          </a:p>
        </p:txBody>
      </p:sp>
    </p:spTree>
    <p:extLst>
      <p:ext uri="{BB962C8B-B14F-4D97-AF65-F5344CB8AC3E}">
        <p14:creationId xmlns:p14="http://schemas.microsoft.com/office/powerpoint/2010/main" val="2013707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16" y="381000"/>
            <a:ext cx="8428765" cy="6096000"/>
          </a:xfrm>
          <a:prstGeom prst="rect">
            <a:avLst/>
          </a:prstGeom>
        </p:spPr>
      </p:pic>
    </p:spTree>
    <p:extLst>
      <p:ext uri="{BB962C8B-B14F-4D97-AF65-F5344CB8AC3E}">
        <p14:creationId xmlns:p14="http://schemas.microsoft.com/office/powerpoint/2010/main" val="3633258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smtClean="0"/>
              <a:t>Step 2: Extract and employ evidence</a:t>
            </a:r>
            <a:endParaRPr lang="en-US" dirty="0"/>
          </a:p>
        </p:txBody>
      </p:sp>
      <p:sp>
        <p:nvSpPr>
          <p:cNvPr id="3" name="Content Placeholder 2"/>
          <p:cNvSpPr>
            <a:spLocks noGrp="1"/>
          </p:cNvSpPr>
          <p:nvPr>
            <p:ph idx="1"/>
          </p:nvPr>
        </p:nvSpPr>
        <p:spPr>
          <a:xfrm>
            <a:off x="1143000" y="1981200"/>
            <a:ext cx="6777317" cy="4267200"/>
          </a:xfrm>
        </p:spPr>
        <p:txBody>
          <a:bodyPr>
            <a:normAutofit fontScale="92500" lnSpcReduction="20000"/>
          </a:bodyPr>
          <a:lstStyle/>
          <a:p>
            <a:pPr marL="68580" indent="0">
              <a:buNone/>
            </a:pPr>
            <a:r>
              <a:rPr lang="en-US" b="1" dirty="0" smtClean="0"/>
              <a:t>Writing assignment or culminating task</a:t>
            </a:r>
          </a:p>
          <a:p>
            <a:r>
              <a:rPr lang="en-US" dirty="0" smtClean="0"/>
              <a:t>Argument or explanation </a:t>
            </a:r>
          </a:p>
          <a:p>
            <a:r>
              <a:rPr lang="en-US" dirty="0" smtClean="0"/>
              <a:t>Requires them to synthesize information from one or more sources on the topic</a:t>
            </a:r>
          </a:p>
          <a:p>
            <a:r>
              <a:rPr lang="en-US" dirty="0" smtClean="0"/>
              <a:t>Engage them in the writing process and other best practices </a:t>
            </a:r>
          </a:p>
          <a:p>
            <a:r>
              <a:rPr lang="en-US" dirty="0" smtClean="0"/>
              <a:t>Share and explain rubrics before they begin</a:t>
            </a:r>
          </a:p>
          <a:p>
            <a:r>
              <a:rPr lang="en-US" dirty="0" smtClean="0"/>
              <a:t>Share exemplar examples of final product before they begin</a:t>
            </a:r>
          </a:p>
          <a:p>
            <a:pPr marL="365760" lvl="1" indent="0">
              <a:buNone/>
            </a:pPr>
            <a:r>
              <a:rPr lang="en-US" dirty="0" smtClean="0"/>
              <a:t>                 </a:t>
            </a:r>
            <a:endParaRPr lang="en-US" dirty="0"/>
          </a:p>
        </p:txBody>
      </p:sp>
    </p:spTree>
    <p:extLst>
      <p:ext uri="{BB962C8B-B14F-4D97-AF65-F5344CB8AC3E}">
        <p14:creationId xmlns:p14="http://schemas.microsoft.com/office/powerpoint/2010/main" val="17141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dirty="0" smtClean="0"/>
              <a:t>Writing to Learn</a:t>
            </a:r>
            <a:endParaRPr lang="en-US" dirty="0"/>
          </a:p>
        </p:txBody>
      </p:sp>
      <p:sp>
        <p:nvSpPr>
          <p:cNvPr id="3" name="Content Placeholder 2"/>
          <p:cNvSpPr>
            <a:spLocks noGrp="1"/>
          </p:cNvSpPr>
          <p:nvPr>
            <p:ph idx="1"/>
          </p:nvPr>
        </p:nvSpPr>
        <p:spPr>
          <a:xfrm>
            <a:off x="1043492" y="1905000"/>
            <a:ext cx="6777317" cy="3927629"/>
          </a:xfrm>
        </p:spPr>
        <p:txBody>
          <a:bodyPr>
            <a:normAutofit fontScale="92500" lnSpcReduction="10000"/>
          </a:bodyPr>
          <a:lstStyle/>
          <a:p>
            <a:pPr marL="68580" indent="0">
              <a:buNone/>
            </a:pPr>
            <a:r>
              <a:rPr lang="en-US" dirty="0" smtClean="0"/>
              <a:t> Examples: </a:t>
            </a:r>
          </a:p>
          <a:p>
            <a:r>
              <a:rPr lang="en-US" dirty="0" smtClean="0"/>
              <a:t> journals</a:t>
            </a:r>
          </a:p>
          <a:p>
            <a:r>
              <a:rPr lang="en-US" dirty="0" smtClean="0"/>
              <a:t> free writes</a:t>
            </a:r>
          </a:p>
          <a:p>
            <a:r>
              <a:rPr lang="en-US" dirty="0" smtClean="0"/>
              <a:t> vocabulary journals</a:t>
            </a:r>
          </a:p>
          <a:p>
            <a:r>
              <a:rPr lang="en-US" dirty="0" smtClean="0"/>
              <a:t> topic analyses</a:t>
            </a:r>
          </a:p>
          <a:p>
            <a:r>
              <a:rPr lang="en-US" dirty="0" smtClean="0"/>
              <a:t> diagrams and charts</a:t>
            </a:r>
          </a:p>
          <a:p>
            <a:r>
              <a:rPr lang="en-US" dirty="0"/>
              <a:t>n</a:t>
            </a:r>
            <a:r>
              <a:rPr lang="en-US" dirty="0" smtClean="0"/>
              <a:t>ote taking</a:t>
            </a:r>
          </a:p>
          <a:p>
            <a:r>
              <a:rPr lang="en-US" dirty="0"/>
              <a:t>g</a:t>
            </a:r>
            <a:r>
              <a:rPr lang="en-US" dirty="0" smtClean="0"/>
              <a:t>raphic organizers</a:t>
            </a:r>
          </a:p>
          <a:p>
            <a:pPr marL="109728" indent="0">
              <a:buNone/>
            </a:pPr>
            <a:r>
              <a:rPr lang="en-US" dirty="0" smtClean="0"/>
              <a:t>Key: Encourage students to write about what they are thinking and learning.</a:t>
            </a:r>
            <a:endParaRPr lang="en-US" dirty="0"/>
          </a:p>
        </p:txBody>
      </p:sp>
    </p:spTree>
    <p:extLst>
      <p:ext uri="{BB962C8B-B14F-4D97-AF65-F5344CB8AC3E}">
        <p14:creationId xmlns:p14="http://schemas.microsoft.com/office/powerpoint/2010/main" val="33510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lstStyle/>
          <a:p>
            <a:r>
              <a:rPr lang="en-US" dirty="0" smtClean="0"/>
              <a:t>Purpose of WTL</a:t>
            </a:r>
            <a:endParaRPr lang="en-US" dirty="0"/>
          </a:p>
        </p:txBody>
      </p:sp>
      <p:sp>
        <p:nvSpPr>
          <p:cNvPr id="3" name="Content Placeholder 2"/>
          <p:cNvSpPr>
            <a:spLocks noGrp="1"/>
          </p:cNvSpPr>
          <p:nvPr>
            <p:ph idx="1"/>
          </p:nvPr>
        </p:nvSpPr>
        <p:spPr>
          <a:xfrm>
            <a:off x="457200" y="1295400"/>
            <a:ext cx="8153400" cy="4953000"/>
          </a:xfrm>
        </p:spPr>
        <p:txBody>
          <a:bodyPr>
            <a:normAutofit lnSpcReduction="10000"/>
          </a:bodyPr>
          <a:lstStyle/>
          <a:p>
            <a:r>
              <a:rPr lang="en-US" dirty="0" smtClean="0"/>
              <a:t>Not all writing to learn activities must be graded. </a:t>
            </a:r>
          </a:p>
          <a:p>
            <a:r>
              <a:rPr lang="en-US" dirty="0"/>
              <a:t>O</a:t>
            </a:r>
            <a:r>
              <a:rPr lang="en-US" dirty="0" smtClean="0"/>
              <a:t>ffer feedback and comments but do not feel compelled to grade spelling, punctuation, etc. on every piece of writing.  </a:t>
            </a:r>
          </a:p>
          <a:p>
            <a:r>
              <a:rPr lang="en-US" dirty="0"/>
              <a:t>P</a:t>
            </a:r>
            <a:r>
              <a:rPr lang="en-US" dirty="0" smtClean="0"/>
              <a:t>urpose to</a:t>
            </a:r>
          </a:p>
          <a:p>
            <a:pPr lvl="1"/>
            <a:r>
              <a:rPr lang="en-US" dirty="0" smtClean="0"/>
              <a:t>promote active learning</a:t>
            </a:r>
          </a:p>
          <a:p>
            <a:pPr lvl="1"/>
            <a:r>
              <a:rPr lang="en-US" dirty="0" smtClean="0"/>
              <a:t> encourage discussion</a:t>
            </a:r>
          </a:p>
          <a:p>
            <a:pPr lvl="1"/>
            <a:r>
              <a:rPr lang="en-US" dirty="0" smtClean="0"/>
              <a:t> engage all students</a:t>
            </a:r>
          </a:p>
          <a:p>
            <a:pPr lvl="1"/>
            <a:r>
              <a:rPr lang="en-US" dirty="0" smtClean="0"/>
              <a:t>encourage thinking </a:t>
            </a:r>
          </a:p>
          <a:p>
            <a:r>
              <a:rPr lang="en-US" dirty="0" smtClean="0"/>
              <a:t> These less formal writing assignments may be expanded into more formal writing tasks.</a:t>
            </a:r>
            <a:endParaRPr lang="en-US" dirty="0"/>
          </a:p>
        </p:txBody>
      </p:sp>
    </p:spTree>
    <p:extLst>
      <p:ext uri="{BB962C8B-B14F-4D97-AF65-F5344CB8AC3E}">
        <p14:creationId xmlns:p14="http://schemas.microsoft.com/office/powerpoint/2010/main" val="17408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Provide visual representation of facts and concepts and their relationships helping students to:</a:t>
            </a:r>
          </a:p>
          <a:p>
            <a:r>
              <a:rPr lang="en-US" sz="2800" dirty="0" smtClean="0"/>
              <a:t>Organize ideas</a:t>
            </a:r>
          </a:p>
          <a:p>
            <a:r>
              <a:rPr lang="en-US" sz="2800" dirty="0" smtClean="0"/>
              <a:t>Represent abstract ideas more concretely</a:t>
            </a:r>
          </a:p>
          <a:p>
            <a:r>
              <a:rPr lang="en-US" sz="2800" dirty="0" smtClean="0"/>
              <a:t>Illustrate the relationships among facts and concepts</a:t>
            </a:r>
          </a:p>
          <a:p>
            <a:r>
              <a:rPr lang="en-US" sz="2800" dirty="0" smtClean="0"/>
              <a:t>Store and recall information</a:t>
            </a:r>
          </a:p>
        </p:txBody>
      </p:sp>
    </p:spTree>
    <p:extLst>
      <p:ext uri="{BB962C8B-B14F-4D97-AF65-F5344CB8AC3E}">
        <p14:creationId xmlns:p14="http://schemas.microsoft.com/office/powerpoint/2010/main" val="2825202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019800"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29000" y="704910"/>
            <a:ext cx="4343400" cy="400110"/>
          </a:xfrm>
          <a:prstGeom prst="rect">
            <a:avLst/>
          </a:prstGeom>
          <a:noFill/>
        </p:spPr>
        <p:txBody>
          <a:bodyPr wrap="square" rtlCol="0">
            <a:spAutoFit/>
          </a:bodyPr>
          <a:lstStyle/>
          <a:p>
            <a:r>
              <a:rPr lang="en-US" sz="2000" dirty="0" smtClean="0">
                <a:solidFill>
                  <a:schemeClr val="accent2">
                    <a:lumMod val="75000"/>
                  </a:schemeClr>
                </a:solidFill>
              </a:rPr>
              <a:t>Summarize  Note Taking</a:t>
            </a:r>
            <a:endParaRPr lang="en-US" sz="2000" dirty="0">
              <a:solidFill>
                <a:schemeClr val="accent2">
                  <a:lumMod val="75000"/>
                </a:schemeClr>
              </a:solidFill>
            </a:endParaRPr>
          </a:p>
        </p:txBody>
      </p:sp>
    </p:spTree>
    <p:extLst>
      <p:ext uri="{BB962C8B-B14F-4D97-AF65-F5344CB8AC3E}">
        <p14:creationId xmlns:p14="http://schemas.microsoft.com/office/powerpoint/2010/main" val="94593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r>
              <a:rPr lang="en-US" sz="3200" i="1" dirty="0" smtClean="0"/>
              <a:t>“There are no silver bullets in education. But…non-fiction writing is about as close as you can get to a single strategy that has significant effects in nearly every area of curriculum.”</a:t>
            </a:r>
          </a:p>
          <a:p>
            <a:pPr marL="0" indent="0">
              <a:buNone/>
            </a:pPr>
            <a:r>
              <a:rPr lang="en-US" dirty="0"/>
              <a:t>	</a:t>
            </a:r>
            <a:r>
              <a:rPr lang="en-US" dirty="0" smtClean="0"/>
              <a:t>	</a:t>
            </a:r>
          </a:p>
          <a:p>
            <a:pPr marL="0" indent="0" algn="r">
              <a:buNone/>
            </a:pPr>
            <a:r>
              <a:rPr lang="en-US" sz="1800" dirty="0" smtClean="0"/>
              <a:t>Doug Reeves</a:t>
            </a:r>
            <a:endParaRPr lang="en-US" sz="1800" dirty="0"/>
          </a:p>
        </p:txBody>
      </p:sp>
      <p:sp>
        <p:nvSpPr>
          <p:cNvPr id="2" name="Title 1"/>
          <p:cNvSpPr>
            <a:spLocks noGrp="1"/>
          </p:cNvSpPr>
          <p:nvPr>
            <p:ph type="title"/>
          </p:nvPr>
        </p:nvSpPr>
        <p:spPr/>
        <p:txBody>
          <a:bodyPr/>
          <a:lstStyle/>
          <a:p>
            <a:r>
              <a:rPr lang="en-US" dirty="0" smtClean="0"/>
              <a:t>Writing: How Important?</a:t>
            </a:r>
            <a:endParaRPr lang="en-US" dirty="0"/>
          </a:p>
        </p:txBody>
      </p:sp>
    </p:spTree>
    <p:extLst>
      <p:ext uri="{BB962C8B-B14F-4D97-AF65-F5344CB8AC3E}">
        <p14:creationId xmlns:p14="http://schemas.microsoft.com/office/powerpoint/2010/main" val="28346059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LUMDGWiyLtA/UB72TxZ6PQI/AAAAAAAAC0c/v0ZVSkd_Bvo/s1600/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7" y="304800"/>
            <a:ext cx="6781800" cy="5086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10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5928"/>
            <a:ext cx="4114799" cy="620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7" y="228600"/>
            <a:ext cx="40195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9547" y="4724400"/>
            <a:ext cx="3352800" cy="1384995"/>
          </a:xfrm>
          <a:prstGeom prst="rect">
            <a:avLst/>
          </a:prstGeom>
          <a:noFill/>
        </p:spPr>
        <p:txBody>
          <a:bodyPr wrap="square" rtlCol="0">
            <a:spAutoFit/>
          </a:bodyPr>
          <a:lstStyle/>
          <a:p>
            <a:r>
              <a:rPr lang="en-US" sz="2800" dirty="0" smtClean="0">
                <a:solidFill>
                  <a:schemeClr val="accent2">
                    <a:lumMod val="75000"/>
                  </a:schemeClr>
                </a:solidFill>
              </a:rPr>
              <a:t>Flow Charts -  Create one for the integer rules</a:t>
            </a:r>
            <a:endParaRPr lang="en-US" sz="2800" dirty="0">
              <a:solidFill>
                <a:schemeClr val="accent2">
                  <a:lumMod val="75000"/>
                </a:schemeClr>
              </a:solidFill>
            </a:endParaRPr>
          </a:p>
        </p:txBody>
      </p:sp>
    </p:spTree>
    <p:extLst>
      <p:ext uri="{BB962C8B-B14F-4D97-AF65-F5344CB8AC3E}">
        <p14:creationId xmlns:p14="http://schemas.microsoft.com/office/powerpoint/2010/main" val="5209085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52047"/>
            <a:ext cx="5714999" cy="63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25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 y="225987"/>
            <a:ext cx="8229600" cy="1143000"/>
          </a:xfrm>
        </p:spPr>
        <p:txBody>
          <a:bodyPr/>
          <a:lstStyle/>
          <a:p>
            <a:r>
              <a:rPr lang="en-US" dirty="0" smtClean="0"/>
              <a:t>Vocabulary </a:t>
            </a:r>
            <a:r>
              <a:rPr lang="en-US" dirty="0"/>
              <a:t>C</a:t>
            </a:r>
            <a:r>
              <a:rPr lang="en-US" dirty="0" smtClean="0"/>
              <a:t>oncept </a:t>
            </a:r>
            <a:r>
              <a:rPr lang="en-US" dirty="0"/>
              <a:t>M</a:t>
            </a:r>
            <a:r>
              <a:rPr lang="en-US" dirty="0" smtClean="0"/>
              <a:t>ap</a:t>
            </a:r>
            <a:endParaRPr lang="en-US"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739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4003548" y="998837"/>
            <a:ext cx="484632" cy="5931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6815691" y="1295400"/>
            <a:ext cx="484632" cy="6294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4343400" y="6068278"/>
            <a:ext cx="484632" cy="597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2466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16362"/>
            <a:ext cx="7772400" cy="4155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8122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3734791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54" y="381000"/>
            <a:ext cx="8259174" cy="5213604"/>
          </a:xfrm>
          <a:prstGeom prst="rect">
            <a:avLst/>
          </a:prstGeom>
          <a:ln>
            <a:noFill/>
          </a:ln>
          <a:effectLst>
            <a:outerShdw blurRad="292100" dist="139700" dir="2700000" algn="tl" rotWithShape="0">
              <a:srgbClr val="333333">
                <a:alpha val="65000"/>
              </a:srgbClr>
            </a:outerShdw>
          </a:effectLst>
        </p:spPr>
      </p:pic>
      <p:sp>
        <p:nvSpPr>
          <p:cNvPr id="3" name="Up Arrow 2"/>
          <p:cNvSpPr/>
          <p:nvPr/>
        </p:nvSpPr>
        <p:spPr>
          <a:xfrm>
            <a:off x="4134315" y="4616196"/>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290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8561677"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96402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11362"/>
          </a:xfrm>
        </p:spPr>
        <p:txBody>
          <a:bodyPr>
            <a:normAutofit/>
          </a:bodyPr>
          <a:lstStyle/>
          <a:p>
            <a:r>
              <a:rPr lang="en-US" sz="3600" dirty="0" smtClean="0"/>
              <a:t>Reflection is not a luxury; </a:t>
            </a:r>
            <a:br>
              <a:rPr lang="en-US" sz="3600" dirty="0" smtClean="0"/>
            </a:br>
            <a:r>
              <a:rPr lang="en-US" sz="3600" dirty="0" smtClean="0"/>
              <a:t>it is a necessity!</a:t>
            </a:r>
            <a:endParaRPr lang="en-US" sz="3600" dirty="0"/>
          </a:p>
        </p:txBody>
      </p:sp>
      <p:sp>
        <p:nvSpPr>
          <p:cNvPr id="3" name="Content Placeholder 2"/>
          <p:cNvSpPr>
            <a:spLocks noGrp="1"/>
          </p:cNvSpPr>
          <p:nvPr>
            <p:ph idx="1"/>
          </p:nvPr>
        </p:nvSpPr>
        <p:spPr>
          <a:xfrm>
            <a:off x="457200" y="2133600"/>
            <a:ext cx="7620000" cy="4267200"/>
          </a:xfrm>
        </p:spPr>
        <p:txBody>
          <a:bodyPr>
            <a:normAutofit lnSpcReduction="10000"/>
          </a:bodyPr>
          <a:lstStyle/>
          <a:p>
            <a:pPr marL="0" indent="0" algn="ctr">
              <a:buNone/>
            </a:pPr>
            <a:endParaRPr lang="en-US" dirty="0" smtClean="0"/>
          </a:p>
          <a:p>
            <a:pPr marL="0" indent="0">
              <a:buNone/>
            </a:pPr>
            <a:r>
              <a:rPr lang="en-US" sz="3200" dirty="0" smtClean="0"/>
              <a:t>Thinking and talking about experiences not only helps to make sense of the past, but also changes the likelihood of subsequent remembering</a:t>
            </a:r>
            <a:r>
              <a:rPr lang="en-US" dirty="0" smtClean="0"/>
              <a:t>.</a:t>
            </a:r>
            <a:endParaRPr lang="en-US" dirty="0"/>
          </a:p>
          <a:p>
            <a:pPr marL="0" indent="0" algn="r">
              <a:buNone/>
            </a:pPr>
            <a:endParaRPr lang="en-US" sz="2800" dirty="0" smtClean="0"/>
          </a:p>
          <a:p>
            <a:pPr marL="0" indent="0" algn="r">
              <a:buNone/>
            </a:pPr>
            <a:r>
              <a:rPr lang="en-US" sz="2400" dirty="0" smtClean="0"/>
              <a:t>Daniel </a:t>
            </a:r>
            <a:r>
              <a:rPr lang="en-US" sz="2400" dirty="0" err="1" smtClean="0"/>
              <a:t>Schacter</a:t>
            </a:r>
            <a:endParaRPr lang="en-US" sz="2400" dirty="0" smtClean="0"/>
          </a:p>
          <a:p>
            <a:pPr marL="0" indent="0" algn="r">
              <a:buNone/>
            </a:pPr>
            <a:r>
              <a:rPr lang="en-US" sz="2400" dirty="0" smtClean="0"/>
              <a:t>The Seven Sins of Memory</a:t>
            </a:r>
            <a:endParaRPr lang="en-US" sz="2400" dirty="0"/>
          </a:p>
        </p:txBody>
      </p:sp>
    </p:spTree>
    <p:extLst>
      <p:ext uri="{BB962C8B-B14F-4D97-AF65-F5344CB8AC3E}">
        <p14:creationId xmlns:p14="http://schemas.microsoft.com/office/powerpoint/2010/main" val="638322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a:t>
            </a:r>
            <a:r>
              <a:rPr lang="en-US" dirty="0"/>
              <a:t>://mikeschmoker.com/write-more.html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664610" cy="4673289"/>
          </a:xfrm>
        </p:spPr>
      </p:pic>
    </p:spTree>
    <p:extLst>
      <p:ext uri="{BB962C8B-B14F-4D97-AF65-F5344CB8AC3E}">
        <p14:creationId xmlns:p14="http://schemas.microsoft.com/office/powerpoint/2010/main" val="111776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i="1" dirty="0" smtClean="0"/>
              <a:t>“If we could institute only one change to make students more college ready, it should be to increase the amount and quality of writing students are expected to produce.”</a:t>
            </a:r>
          </a:p>
          <a:p>
            <a:pPr marL="0" indent="0">
              <a:buNone/>
            </a:pPr>
            <a:endParaRPr lang="en-US" sz="3200" i="1" dirty="0" smtClean="0"/>
          </a:p>
          <a:p>
            <a:pPr marL="0" indent="0" algn="r">
              <a:buNone/>
            </a:pPr>
            <a:r>
              <a:rPr lang="en-US" dirty="0"/>
              <a:t>	</a:t>
            </a:r>
            <a:r>
              <a:rPr lang="en-US" dirty="0" smtClean="0"/>
              <a:t>		</a:t>
            </a:r>
            <a:r>
              <a:rPr lang="en-US" sz="2000" dirty="0" smtClean="0"/>
              <a:t>David Conley</a:t>
            </a:r>
          </a:p>
          <a:p>
            <a:pPr marL="0" indent="0" algn="r">
              <a:buNone/>
            </a:pPr>
            <a:r>
              <a:rPr lang="en-US" sz="2000" dirty="0"/>
              <a:t>	</a:t>
            </a:r>
            <a:r>
              <a:rPr lang="en-US" sz="2000" dirty="0" smtClean="0"/>
              <a:t>		</a:t>
            </a:r>
            <a:r>
              <a:rPr lang="en-US" sz="2000" i="1" dirty="0" smtClean="0"/>
              <a:t>College Knowledge</a:t>
            </a:r>
            <a:endParaRPr lang="en-US" sz="2000" i="1" dirty="0"/>
          </a:p>
        </p:txBody>
      </p:sp>
      <p:sp>
        <p:nvSpPr>
          <p:cNvPr id="2" name="Title 1"/>
          <p:cNvSpPr>
            <a:spLocks noGrp="1"/>
          </p:cNvSpPr>
          <p:nvPr>
            <p:ph type="title"/>
          </p:nvPr>
        </p:nvSpPr>
        <p:spPr/>
        <p:txBody>
          <a:bodyPr/>
          <a:lstStyle/>
          <a:p>
            <a:r>
              <a:rPr lang="en-US" dirty="0" smtClean="0"/>
              <a:t>Writing: How important?</a:t>
            </a:r>
            <a:endParaRPr lang="en-US" dirty="0"/>
          </a:p>
        </p:txBody>
      </p:sp>
    </p:spTree>
    <p:extLst>
      <p:ext uri="{BB962C8B-B14F-4D97-AF65-F5344CB8AC3E}">
        <p14:creationId xmlns:p14="http://schemas.microsoft.com/office/powerpoint/2010/main" val="22753222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smtClean="0"/>
              <a:t>Traditional grading practices = overly time-consuming, may have negative impact</a:t>
            </a:r>
          </a:p>
          <a:p>
            <a:pPr marL="109728" indent="0">
              <a:buNone/>
            </a:pPr>
            <a:endParaRPr lang="en-US" dirty="0" smtClean="0"/>
          </a:p>
          <a:p>
            <a:r>
              <a:rPr lang="en-US" dirty="0" smtClean="0"/>
              <a:t>Overload- too many errors; students ignore</a:t>
            </a:r>
          </a:p>
          <a:p>
            <a:endParaRPr lang="en-US" dirty="0"/>
          </a:p>
          <a:p>
            <a:r>
              <a:rPr lang="en-US" dirty="0" smtClean="0"/>
              <a:t>Infrequent writing assignments</a:t>
            </a:r>
          </a:p>
          <a:p>
            <a:endParaRPr lang="en-US" dirty="0"/>
          </a:p>
          <a:p>
            <a:r>
              <a:rPr lang="en-US" dirty="0" smtClean="0"/>
              <a:t>Delay – don’t return for weeks</a:t>
            </a:r>
          </a:p>
          <a:p>
            <a:pPr marL="109728" indent="0">
              <a:buNone/>
            </a:pPr>
            <a:endParaRPr lang="en-US" dirty="0"/>
          </a:p>
          <a:p>
            <a:pPr marL="109728" indent="0">
              <a:buNone/>
            </a:pPr>
            <a:r>
              <a:rPr lang="en-US" dirty="0" smtClean="0"/>
              <a:t>There is a better way…Mike </a:t>
            </a:r>
            <a:r>
              <a:rPr lang="en-US" dirty="0" err="1" smtClean="0"/>
              <a:t>Schomoker</a:t>
            </a:r>
            <a:endParaRPr lang="en-US" dirty="0"/>
          </a:p>
        </p:txBody>
      </p:sp>
      <p:sp>
        <p:nvSpPr>
          <p:cNvPr id="3" name="Title 2"/>
          <p:cNvSpPr>
            <a:spLocks noGrp="1"/>
          </p:cNvSpPr>
          <p:nvPr>
            <p:ph type="title"/>
          </p:nvPr>
        </p:nvSpPr>
        <p:spPr/>
        <p:txBody>
          <a:bodyPr/>
          <a:lstStyle/>
          <a:p>
            <a:r>
              <a:rPr lang="en-US" dirty="0" smtClean="0"/>
              <a:t>Write More, Grade Less</a:t>
            </a:r>
            <a:endParaRPr lang="en-US" dirty="0"/>
          </a:p>
        </p:txBody>
      </p:sp>
    </p:spTree>
    <p:extLst>
      <p:ext uri="{BB962C8B-B14F-4D97-AF65-F5344CB8AC3E}">
        <p14:creationId xmlns:p14="http://schemas.microsoft.com/office/powerpoint/2010/main" val="222657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98123"/>
            <a:ext cx="8229600" cy="4291992"/>
          </a:xfrm>
        </p:spPr>
      </p:pic>
      <p:sp>
        <p:nvSpPr>
          <p:cNvPr id="3" name="Title 2"/>
          <p:cNvSpPr>
            <a:spLocks noGrp="1"/>
          </p:cNvSpPr>
          <p:nvPr>
            <p:ph type="title"/>
          </p:nvPr>
        </p:nvSpPr>
        <p:spPr/>
        <p:txBody>
          <a:bodyPr/>
          <a:lstStyle/>
          <a:p>
            <a:r>
              <a:rPr lang="en-US" dirty="0"/>
              <a:t>https://www.noredink.com/</a:t>
            </a:r>
          </a:p>
        </p:txBody>
      </p:sp>
    </p:spTree>
    <p:extLst>
      <p:ext uri="{BB962C8B-B14F-4D97-AF65-F5344CB8AC3E}">
        <p14:creationId xmlns:p14="http://schemas.microsoft.com/office/powerpoint/2010/main" val="15415222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Appendix B of Common Core Standards</a:t>
            </a:r>
          </a:p>
          <a:p>
            <a:pPr marL="109728" indent="0">
              <a:buNone/>
            </a:pPr>
            <a:endParaRPr lang="en-US" dirty="0"/>
          </a:p>
          <a:p>
            <a:pPr marL="109728" indent="0">
              <a:buNone/>
            </a:pPr>
            <a:r>
              <a:rPr lang="en-US" dirty="0" smtClean="0"/>
              <a:t>Sample Performance Tasks for every grade level and across content areas. (</a:t>
            </a:r>
            <a:r>
              <a:rPr lang="en-US" i="1" dirty="0" smtClean="0"/>
              <a:t>text dependent questions)</a:t>
            </a:r>
          </a:p>
          <a:p>
            <a:pPr marL="109728" indent="0">
              <a:buNone/>
            </a:pPr>
            <a:endParaRPr lang="en-US" dirty="0"/>
          </a:p>
          <a:p>
            <a:pPr marL="109728" indent="0">
              <a:buNone/>
            </a:pPr>
            <a:r>
              <a:rPr lang="en-US" dirty="0">
                <a:hlinkClick r:id="rId2"/>
              </a:rPr>
              <a:t>http://</a:t>
            </a:r>
            <a:r>
              <a:rPr lang="en-US" dirty="0" smtClean="0">
                <a:hlinkClick r:id="rId2"/>
              </a:rPr>
              <a:t>www.corestandards.org/assets/Appendix_B.pdf</a:t>
            </a:r>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Resources </a:t>
            </a:r>
            <a:endParaRPr lang="en-US" dirty="0"/>
          </a:p>
        </p:txBody>
      </p:sp>
    </p:spTree>
    <p:extLst>
      <p:ext uri="{BB962C8B-B14F-4D97-AF65-F5344CB8AC3E}">
        <p14:creationId xmlns:p14="http://schemas.microsoft.com/office/powerpoint/2010/main" val="5189156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8534400" cy="4953000"/>
          </a:xfrm>
        </p:spPr>
      </p:pic>
      <p:sp>
        <p:nvSpPr>
          <p:cNvPr id="3" name="Title 2"/>
          <p:cNvSpPr>
            <a:spLocks noGrp="1"/>
          </p:cNvSpPr>
          <p:nvPr>
            <p:ph type="title"/>
          </p:nvPr>
        </p:nvSpPr>
        <p:spPr/>
        <p:txBody>
          <a:bodyPr/>
          <a:lstStyle/>
          <a:p>
            <a:r>
              <a:rPr lang="en-US" dirty="0" smtClean="0"/>
              <a:t>Appendix B    Grades 6-8</a:t>
            </a:r>
            <a:endParaRPr lang="en-US" dirty="0"/>
          </a:p>
        </p:txBody>
      </p:sp>
    </p:spTree>
    <p:extLst>
      <p:ext uri="{BB962C8B-B14F-4D97-AF65-F5344CB8AC3E}">
        <p14:creationId xmlns:p14="http://schemas.microsoft.com/office/powerpoint/2010/main" val="24288561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8686800" cy="4648200"/>
          </a:xfrm>
        </p:spPr>
      </p:pic>
      <p:sp>
        <p:nvSpPr>
          <p:cNvPr id="3" name="Title 2"/>
          <p:cNvSpPr>
            <a:spLocks noGrp="1"/>
          </p:cNvSpPr>
          <p:nvPr>
            <p:ph type="title"/>
          </p:nvPr>
        </p:nvSpPr>
        <p:spPr/>
        <p:txBody>
          <a:bodyPr/>
          <a:lstStyle/>
          <a:p>
            <a:r>
              <a:rPr lang="en-US" dirty="0" smtClean="0"/>
              <a:t>Appendix B      Grades 9-10</a:t>
            </a:r>
            <a:endParaRPr lang="en-US" dirty="0"/>
          </a:p>
        </p:txBody>
      </p:sp>
    </p:spTree>
    <p:extLst>
      <p:ext uri="{BB962C8B-B14F-4D97-AF65-F5344CB8AC3E}">
        <p14:creationId xmlns:p14="http://schemas.microsoft.com/office/powerpoint/2010/main" val="3153296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Grade level writing exemplars for each of the three modes of writing.</a:t>
            </a:r>
          </a:p>
          <a:p>
            <a:endParaRPr lang="en-US" dirty="0" smtClean="0"/>
          </a:p>
          <a:p>
            <a:pPr marL="109728" indent="0">
              <a:buNone/>
            </a:pPr>
            <a:r>
              <a:rPr lang="en-US" dirty="0">
                <a:hlinkClick r:id="rId2"/>
              </a:rPr>
              <a:t>http://</a:t>
            </a:r>
            <a:r>
              <a:rPr lang="en-US" dirty="0" smtClean="0">
                <a:hlinkClick r:id="rId2"/>
              </a:rPr>
              <a:t>www.corestandards.org/assets/Appendix_C.pdf</a:t>
            </a:r>
            <a:endParaRPr lang="en-US" dirty="0" smtClean="0"/>
          </a:p>
          <a:p>
            <a:endParaRPr lang="en-US" dirty="0"/>
          </a:p>
        </p:txBody>
      </p:sp>
      <p:sp>
        <p:nvSpPr>
          <p:cNvPr id="3" name="Title 2"/>
          <p:cNvSpPr>
            <a:spLocks noGrp="1"/>
          </p:cNvSpPr>
          <p:nvPr>
            <p:ph type="title"/>
          </p:nvPr>
        </p:nvSpPr>
        <p:spPr/>
        <p:txBody>
          <a:bodyPr/>
          <a:lstStyle/>
          <a:p>
            <a:r>
              <a:rPr lang="en-US" dirty="0" smtClean="0"/>
              <a:t>Appendix C</a:t>
            </a:r>
            <a:endParaRPr lang="en-US" dirty="0"/>
          </a:p>
        </p:txBody>
      </p:sp>
    </p:spTree>
    <p:extLst>
      <p:ext uri="{BB962C8B-B14F-4D97-AF65-F5344CB8AC3E}">
        <p14:creationId xmlns:p14="http://schemas.microsoft.com/office/powerpoint/2010/main" val="21395103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1"/>
            <a:ext cx="8458200" cy="5224798"/>
          </a:xfrm>
          <a:prstGeom prst="rect">
            <a:avLst/>
          </a:prstGeom>
        </p:spPr>
      </p:pic>
    </p:spTree>
    <p:extLst>
      <p:ext uri="{BB962C8B-B14F-4D97-AF65-F5344CB8AC3E}">
        <p14:creationId xmlns:p14="http://schemas.microsoft.com/office/powerpoint/2010/main" val="30007309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23" y="1447800"/>
            <a:ext cx="8345065" cy="5265003"/>
          </a:xfrm>
          <a:prstGeom prst="rect">
            <a:avLst/>
          </a:prstGeom>
        </p:spPr>
      </p:pic>
      <p:sp>
        <p:nvSpPr>
          <p:cNvPr id="3" name="TextBox 2"/>
          <p:cNvSpPr txBox="1"/>
          <p:nvPr/>
        </p:nvSpPr>
        <p:spPr>
          <a:xfrm>
            <a:off x="838200" y="457200"/>
            <a:ext cx="7391400" cy="830997"/>
          </a:xfrm>
          <a:prstGeom prst="rect">
            <a:avLst/>
          </a:prstGeom>
          <a:noFill/>
        </p:spPr>
        <p:txBody>
          <a:bodyPr wrap="square" rtlCol="0">
            <a:spAutoFit/>
          </a:bodyPr>
          <a:lstStyle/>
          <a:p>
            <a:r>
              <a:rPr lang="en-US" sz="2400" dirty="0" smtClean="0">
                <a:latin typeface="Calibri" panose="020F0502020204030204" pitchFamily="34" charset="0"/>
              </a:rPr>
              <a:t>Each writing sample is following by an annotation </a:t>
            </a:r>
          </a:p>
          <a:p>
            <a:r>
              <a:rPr lang="en-US" sz="2400" dirty="0" smtClean="0">
                <a:latin typeface="Calibri" panose="020F0502020204030204" pitchFamily="34" charset="0"/>
              </a:rPr>
              <a:t>which explain the strengths of the writing.</a:t>
            </a:r>
            <a:endParaRPr lang="en-US" sz="2400" dirty="0">
              <a:latin typeface="Calibri" panose="020F0502020204030204" pitchFamily="34" charset="0"/>
            </a:endParaRPr>
          </a:p>
        </p:txBody>
      </p:sp>
      <p:sp>
        <p:nvSpPr>
          <p:cNvPr id="4" name="Right Arrow 3"/>
          <p:cNvSpPr/>
          <p:nvPr/>
        </p:nvSpPr>
        <p:spPr>
          <a:xfrm>
            <a:off x="152400" y="34290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5261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20" y="228600"/>
            <a:ext cx="7944959" cy="5562930"/>
          </a:xfrm>
          <a:prstGeom prst="rect">
            <a:avLst/>
          </a:prstGeom>
        </p:spPr>
      </p:pic>
    </p:spTree>
    <p:extLst>
      <p:ext uri="{BB962C8B-B14F-4D97-AF65-F5344CB8AC3E}">
        <p14:creationId xmlns:p14="http://schemas.microsoft.com/office/powerpoint/2010/main" val="3445779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43000"/>
            <a:ext cx="7316222" cy="3124200"/>
          </a:xfrm>
        </p:spPr>
      </p:pic>
      <p:sp>
        <p:nvSpPr>
          <p:cNvPr id="3" name="Title 2"/>
          <p:cNvSpPr>
            <a:spLocks noGrp="1"/>
          </p:cNvSpPr>
          <p:nvPr>
            <p:ph type="title"/>
          </p:nvPr>
        </p:nvSpPr>
        <p:spPr/>
        <p:txBody>
          <a:bodyPr/>
          <a:lstStyle/>
          <a:p>
            <a:r>
              <a:rPr lang="en-US" dirty="0" smtClean="0"/>
              <a:t>Achieve the Core Website</a:t>
            </a:r>
            <a:endParaRPr lang="en-US" dirty="0"/>
          </a:p>
        </p:txBody>
      </p:sp>
      <p:sp>
        <p:nvSpPr>
          <p:cNvPr id="5" name="TextBox 4"/>
          <p:cNvSpPr txBox="1"/>
          <p:nvPr/>
        </p:nvSpPr>
        <p:spPr>
          <a:xfrm>
            <a:off x="228600" y="4800600"/>
            <a:ext cx="8686800" cy="646331"/>
          </a:xfrm>
          <a:prstGeom prst="rect">
            <a:avLst/>
          </a:prstGeom>
          <a:noFill/>
        </p:spPr>
        <p:txBody>
          <a:bodyPr wrap="square" rtlCol="0">
            <a:spAutoFit/>
          </a:bodyPr>
          <a:lstStyle/>
          <a:p>
            <a:pPr marL="109728" indent="0">
              <a:buNone/>
            </a:pPr>
            <a:r>
              <a:rPr lang="en-US" dirty="0">
                <a:hlinkClick r:id="rId3"/>
              </a:rPr>
              <a:t>http://achievethecore.org/dashboard/300/search/1/1/0/1/2/3/4/5/6/7/8/9/10/11/12/page/507</a:t>
            </a:r>
            <a:endParaRPr lang="en-US" dirty="0"/>
          </a:p>
        </p:txBody>
      </p:sp>
    </p:spTree>
    <p:extLst>
      <p:ext uri="{BB962C8B-B14F-4D97-AF65-F5344CB8AC3E}">
        <p14:creationId xmlns:p14="http://schemas.microsoft.com/office/powerpoint/2010/main" val="231778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9600" y="-914400"/>
            <a:ext cx="18288000" cy="10287000"/>
          </a:xfrm>
          <a:prstGeom prst="rect">
            <a:avLst/>
          </a:prstGeom>
        </p:spPr>
      </p:pic>
      <p:sp>
        <p:nvSpPr>
          <p:cNvPr id="3" name="TextBox 2"/>
          <p:cNvSpPr txBox="1"/>
          <p:nvPr/>
        </p:nvSpPr>
        <p:spPr>
          <a:xfrm>
            <a:off x="990600" y="5410200"/>
            <a:ext cx="6477000" cy="646331"/>
          </a:xfrm>
          <a:prstGeom prst="rect">
            <a:avLst/>
          </a:prstGeom>
          <a:noFill/>
        </p:spPr>
        <p:txBody>
          <a:bodyPr wrap="square" rtlCol="0">
            <a:spAutoFit/>
          </a:bodyPr>
          <a:lstStyle/>
          <a:p>
            <a:r>
              <a:rPr lang="en-US" dirty="0"/>
              <a:t>http://www.theatlantic.com/magazine/archive/2012/10/the-writing-revolution/309090/</a:t>
            </a:r>
          </a:p>
        </p:txBody>
      </p:sp>
    </p:spTree>
    <p:extLst>
      <p:ext uri="{BB962C8B-B14F-4D97-AF65-F5344CB8AC3E}">
        <p14:creationId xmlns:p14="http://schemas.microsoft.com/office/powerpoint/2010/main" val="10892503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247795"/>
          </a:xfrm>
          <a:prstGeom prst="rect">
            <a:avLst/>
          </a:prstGeom>
          <a:ln>
            <a:noFill/>
          </a:ln>
          <a:effectLst>
            <a:outerShdw blurRad="292100" dist="139700" dir="2700000" algn="tl" rotWithShape="0">
              <a:srgbClr val="333333">
                <a:alpha val="65000"/>
              </a:srgbClr>
            </a:outerShdw>
          </a:effectLst>
        </p:spPr>
      </p:pic>
      <p:sp>
        <p:nvSpPr>
          <p:cNvPr id="3" name="Down Arrow 2"/>
          <p:cNvSpPr/>
          <p:nvPr/>
        </p:nvSpPr>
        <p:spPr>
          <a:xfrm rot="2273076">
            <a:off x="5811938" y="2026899"/>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59451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492" y="1447800"/>
            <a:ext cx="6777317" cy="4384829"/>
          </a:xfrm>
        </p:spPr>
        <p:txBody>
          <a:bodyPr/>
          <a:lstStyle/>
          <a:p>
            <a:pPr marL="109728" indent="0">
              <a:buNone/>
            </a:pPr>
            <a:r>
              <a:rPr lang="en-US" dirty="0" smtClean="0"/>
              <a:t>Students should be:</a:t>
            </a:r>
          </a:p>
          <a:p>
            <a:pPr marL="624078" indent="-514350">
              <a:buAutoNum type="arabicPeriod"/>
            </a:pPr>
            <a:r>
              <a:rPr lang="en-US" dirty="0" smtClean="0"/>
              <a:t>Writing arguments</a:t>
            </a:r>
          </a:p>
          <a:p>
            <a:pPr marL="624078" indent="-514350">
              <a:buAutoNum type="arabicPeriod"/>
            </a:pPr>
            <a:r>
              <a:rPr lang="en-US" dirty="0" smtClean="0"/>
              <a:t>Responding to text-dependent questions</a:t>
            </a:r>
          </a:p>
          <a:p>
            <a:pPr marL="624078" indent="-514350">
              <a:buAutoNum type="arabicPeriod"/>
            </a:pPr>
            <a:r>
              <a:rPr lang="en-US" dirty="0" smtClean="0"/>
              <a:t>Doing more research writing</a:t>
            </a:r>
          </a:p>
          <a:p>
            <a:pPr marL="624078" indent="-514350">
              <a:buAutoNum type="arabicPeriod"/>
            </a:pPr>
            <a:r>
              <a:rPr lang="en-US" dirty="0" smtClean="0"/>
              <a:t>Writing in all content areas</a:t>
            </a:r>
          </a:p>
          <a:p>
            <a:pPr marL="624078" indent="-514350">
              <a:buAutoNum type="arabicPeriod"/>
            </a:pPr>
            <a:r>
              <a:rPr lang="en-US" dirty="0" smtClean="0"/>
              <a:t>Engage in student-led discussions</a:t>
            </a:r>
          </a:p>
          <a:p>
            <a:pPr marL="109728" indent="0">
              <a:buNone/>
            </a:pPr>
            <a:endParaRPr lang="en-US" dirty="0" smtClean="0"/>
          </a:p>
        </p:txBody>
      </p:sp>
      <p:sp>
        <p:nvSpPr>
          <p:cNvPr id="3" name="Title 2"/>
          <p:cNvSpPr>
            <a:spLocks noGrp="1"/>
          </p:cNvSpPr>
          <p:nvPr>
            <p:ph type="title"/>
          </p:nvPr>
        </p:nvSpPr>
        <p:spPr>
          <a:xfrm>
            <a:off x="990600" y="152400"/>
            <a:ext cx="7024744" cy="1143000"/>
          </a:xfrm>
        </p:spPr>
        <p:txBody>
          <a:bodyPr/>
          <a:lstStyle/>
          <a:p>
            <a:r>
              <a:rPr lang="en-US" dirty="0" smtClean="0"/>
              <a:t>Review</a:t>
            </a:r>
            <a:endParaRPr lang="en-US" dirty="0"/>
          </a:p>
        </p:txBody>
      </p:sp>
    </p:spTree>
    <p:extLst>
      <p:ext uri="{BB962C8B-B14F-4D97-AF65-F5344CB8AC3E}">
        <p14:creationId xmlns:p14="http://schemas.microsoft.com/office/powerpoint/2010/main" val="23343605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sz="4000" b="1" dirty="0" smtClean="0"/>
              <a:t>Thank you!</a:t>
            </a:r>
          </a:p>
          <a:p>
            <a:pPr marL="109728" indent="0" algn="ctr">
              <a:buNone/>
            </a:pPr>
            <a:endParaRPr lang="en-US" sz="4000" b="1" dirty="0" smtClean="0"/>
          </a:p>
          <a:p>
            <a:pPr marL="109728" indent="0" algn="ctr">
              <a:buNone/>
            </a:pPr>
            <a:r>
              <a:rPr lang="en-US" sz="4000" b="1" dirty="0" smtClean="0"/>
              <a:t>mbarnhart@teacher2teacher.us</a:t>
            </a:r>
            <a:endParaRPr lang="en-US" sz="40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23822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908050" y="457200"/>
            <a:ext cx="7024686"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600" b="0" i="0" u="none" strike="noStrike" cap="none" baseline="0">
                <a:solidFill>
                  <a:schemeClr val="accent1"/>
                </a:solidFill>
                <a:latin typeface="Trebuchet MS"/>
                <a:ea typeface="Trebuchet MS"/>
                <a:cs typeface="Trebuchet MS"/>
                <a:sym typeface="Trebuchet MS"/>
              </a:rPr>
              <a:t>Basic Literacy Model</a:t>
            </a:r>
          </a:p>
        </p:txBody>
      </p:sp>
      <p:pic>
        <p:nvPicPr>
          <p:cNvPr id="392" name="Shape 392"/>
          <p:cNvPicPr preferRelativeResize="0">
            <a:picLocks noGrp="1"/>
          </p:cNvPicPr>
          <p:nvPr>
            <p:ph type="body" idx="1"/>
          </p:nvPr>
        </p:nvPicPr>
        <p:blipFill rotWithShape="1">
          <a:blip r:embed="rId3">
            <a:alphaModFix/>
          </a:blip>
          <a:srcRect/>
          <a:stretch/>
        </p:blipFill>
        <p:spPr>
          <a:xfrm>
            <a:off x="609600" y="1371600"/>
            <a:ext cx="8137525" cy="4243386"/>
          </a:xfrm>
          <a:prstGeom prst="rect">
            <a:avLst/>
          </a:prstGeom>
          <a:noFill/>
          <a:ln>
            <a:noFill/>
          </a:ln>
        </p:spPr>
      </p:pic>
      <p:sp>
        <p:nvSpPr>
          <p:cNvPr id="393" name="Shape 393"/>
          <p:cNvSpPr txBox="1"/>
          <p:nvPr/>
        </p:nvSpPr>
        <p:spPr>
          <a:xfrm>
            <a:off x="762000" y="2209800"/>
            <a:ext cx="17526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2400" b="1" i="0" u="none" strike="noStrike" cap="none" baseline="0" dirty="0">
              <a:solidFill>
                <a:schemeClr val="dk1"/>
              </a:solidFill>
              <a:latin typeface="Arial"/>
              <a:ea typeface="Arial"/>
              <a:cs typeface="Arial"/>
              <a:sym typeface="Arial"/>
            </a:endParaRPr>
          </a:p>
        </p:txBody>
      </p:sp>
      <p:sp>
        <p:nvSpPr>
          <p:cNvPr id="394" name="Shape 394"/>
          <p:cNvSpPr txBox="1"/>
          <p:nvPr/>
        </p:nvSpPr>
        <p:spPr>
          <a:xfrm>
            <a:off x="3657600" y="2209800"/>
            <a:ext cx="17526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2400" b="1" i="0" u="none" strike="noStrike" cap="none" baseline="0" dirty="0">
              <a:solidFill>
                <a:schemeClr val="dk1"/>
              </a:solidFill>
              <a:latin typeface="Arial"/>
              <a:ea typeface="Arial"/>
              <a:cs typeface="Arial"/>
              <a:sym typeface="Arial"/>
            </a:endParaRPr>
          </a:p>
        </p:txBody>
      </p:sp>
      <p:sp>
        <p:nvSpPr>
          <p:cNvPr id="395" name="Shape 395"/>
          <p:cNvSpPr txBox="1"/>
          <p:nvPr/>
        </p:nvSpPr>
        <p:spPr>
          <a:xfrm>
            <a:off x="6648450" y="2209800"/>
            <a:ext cx="1447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lang="en-US" sz="2400" b="1"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3228900"/>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782</TotalTime>
  <Words>3911</Words>
  <Application>Microsoft Office PowerPoint</Application>
  <PresentationFormat>On-screen Show (4:3)</PresentationFormat>
  <Paragraphs>468</Paragraphs>
  <Slides>82</Slides>
  <Notes>33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9" baseType="lpstr">
      <vt:lpstr>ＭＳ Ｐゴシック</vt:lpstr>
      <vt:lpstr>Arial</vt:lpstr>
      <vt:lpstr>Calibri</vt:lpstr>
      <vt:lpstr>Century Gothic</vt:lpstr>
      <vt:lpstr>Courier New</vt:lpstr>
      <vt:lpstr>Geneva</vt:lpstr>
      <vt:lpstr>Lucida Sans Unicode</vt:lpstr>
      <vt:lpstr>Noto Symbol</vt:lpstr>
      <vt:lpstr>Symbol</vt:lpstr>
      <vt:lpstr>Times New Roman</vt:lpstr>
      <vt:lpstr>Trebuchet MS</vt:lpstr>
      <vt:lpstr>Verdana</vt:lpstr>
      <vt:lpstr>Wingdings</vt:lpstr>
      <vt:lpstr>Wingdings 2</vt:lpstr>
      <vt:lpstr>Wingdings 3</vt:lpstr>
      <vt:lpstr>Concourse</vt:lpstr>
      <vt:lpstr>Microsoft Excel Chart</vt:lpstr>
      <vt:lpstr>Improving Writing  Across the Curriculum  </vt:lpstr>
      <vt:lpstr>Survey Questions #1 </vt:lpstr>
      <vt:lpstr>Survey Question #2</vt:lpstr>
      <vt:lpstr>PowerPoint Presentation</vt:lpstr>
      <vt:lpstr>Seriously now…..</vt:lpstr>
      <vt:lpstr>Writing: How Important?</vt:lpstr>
      <vt:lpstr>Writing: How important?</vt:lpstr>
      <vt:lpstr>PowerPoint Presentation</vt:lpstr>
      <vt:lpstr>Basic Literacy Model</vt:lpstr>
      <vt:lpstr>Mike Schmoker Focus: Elevating the Essentials to Radically Improve Student Learning   </vt:lpstr>
      <vt:lpstr>PowerPoint Presentation</vt:lpstr>
      <vt:lpstr> New Standards Demand</vt:lpstr>
      <vt:lpstr>PowerPoint Presentation</vt:lpstr>
      <vt:lpstr>PowerPoint Presentation</vt:lpstr>
      <vt:lpstr>What are the Literacy Standards?</vt:lpstr>
      <vt:lpstr>What does “Other Technical Subjects” mean?</vt:lpstr>
      <vt:lpstr>To what grade levels do the Literacy Standards apply?</vt:lpstr>
      <vt:lpstr>Organization of the Literacy Standards</vt:lpstr>
      <vt:lpstr>PowerPoint Presentation</vt:lpstr>
      <vt:lpstr>Survey Question #3</vt:lpstr>
      <vt:lpstr>  What are the 3 modes of writing as specified in Ohio’s Learning Standards for ELA/Literacy?</vt:lpstr>
      <vt:lpstr>Balance of Student Writing  </vt:lpstr>
      <vt:lpstr>Writing Standard #1</vt:lpstr>
      <vt:lpstr>PowerPoint Presentation</vt:lpstr>
      <vt:lpstr>Logical argument vs. persuasive writing</vt:lpstr>
      <vt:lpstr>www.ldc.org  </vt:lpstr>
      <vt:lpstr>The Basic Format</vt:lpstr>
      <vt:lpstr>PowerPoint Presentation</vt:lpstr>
      <vt:lpstr>The Basic Format with  Essential Question</vt:lpstr>
      <vt:lpstr>PowerPoint Presentation</vt:lpstr>
      <vt:lpstr>PowerPoint Presentation</vt:lpstr>
      <vt:lpstr>PowerPoint Presentation</vt:lpstr>
      <vt:lpstr>PowerPoint Presentation</vt:lpstr>
      <vt:lpstr>Writing Standard #2</vt:lpstr>
      <vt:lpstr>8 shifts in English Language Arts</vt:lpstr>
      <vt:lpstr>Writing to Sources</vt:lpstr>
      <vt:lpstr>Text-Dependent Questions...</vt:lpstr>
      <vt:lpstr>Non-Examples and Examples</vt:lpstr>
      <vt:lpstr>PARCC Grade 7 Question</vt:lpstr>
      <vt:lpstr>Engaging the Adolescent Learner by Douglas Fisher and Nancy Frey</vt:lpstr>
      <vt:lpstr>8 shifts in English Language Arts</vt:lpstr>
      <vt:lpstr>Writing Standard 7</vt:lpstr>
      <vt:lpstr>Research the Shift Buster</vt:lpstr>
      <vt:lpstr>PowerPoint Presentation</vt:lpstr>
      <vt:lpstr>PowerPoint Presentation</vt:lpstr>
      <vt:lpstr>Basic Literacy Model</vt:lpstr>
      <vt:lpstr>Step 1:  Engage with text</vt:lpstr>
      <vt:lpstr>PowerPoint Presentation</vt:lpstr>
      <vt:lpstr>PowerPoint Presentation</vt:lpstr>
      <vt:lpstr>PowerPoint Presentation</vt:lpstr>
      <vt:lpstr>PowerPoint Presentation</vt:lpstr>
      <vt:lpstr>Thinking Like a Historian http://sheg.stanford.edu</vt:lpstr>
      <vt:lpstr>The Stanford Site</vt:lpstr>
      <vt:lpstr>PowerPoint Presentation</vt:lpstr>
      <vt:lpstr>Step 2: Extract and employ evidence</vt:lpstr>
      <vt:lpstr>Writing to Learn</vt:lpstr>
      <vt:lpstr>Purpose of WTL</vt:lpstr>
      <vt:lpstr>Graphic Organizers</vt:lpstr>
      <vt:lpstr>PowerPoint Presentation</vt:lpstr>
      <vt:lpstr>PowerPoint Presentation</vt:lpstr>
      <vt:lpstr>PowerPoint Presentation</vt:lpstr>
      <vt:lpstr>PowerPoint Presentation</vt:lpstr>
      <vt:lpstr>Vocabulary Concept Map</vt:lpstr>
      <vt:lpstr>PowerPoint Presentation</vt:lpstr>
      <vt:lpstr>PowerPoint Presentation</vt:lpstr>
      <vt:lpstr>PowerPoint Presentation</vt:lpstr>
      <vt:lpstr>PowerPoint Presentation</vt:lpstr>
      <vt:lpstr>Reflection is not a luxury;  it is a necessity!</vt:lpstr>
      <vt:lpstr>http://mikeschmoker.com/write-more.html</vt:lpstr>
      <vt:lpstr>Write More, Grade Less</vt:lpstr>
      <vt:lpstr>https://www.noredink.com/</vt:lpstr>
      <vt:lpstr>Resources </vt:lpstr>
      <vt:lpstr>Appendix B    Grades 6-8</vt:lpstr>
      <vt:lpstr>Appendix B      Grades 9-10</vt:lpstr>
      <vt:lpstr>Appendix C</vt:lpstr>
      <vt:lpstr>PowerPoint Presentation</vt:lpstr>
      <vt:lpstr>PowerPoint Presentation</vt:lpstr>
      <vt:lpstr>PowerPoint Presentation</vt:lpstr>
      <vt:lpstr>Achieve the Core Website</vt:lpstr>
      <vt:lpstr>PowerPoint Presentation</vt:lpstr>
      <vt:lpstr>Review</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Marcia</dc:creator>
  <cp:lastModifiedBy>Marcia</cp:lastModifiedBy>
  <cp:revision>70</cp:revision>
  <dcterms:created xsi:type="dcterms:W3CDTF">2014-07-29T21:37:23Z</dcterms:created>
  <dcterms:modified xsi:type="dcterms:W3CDTF">2015-07-22T22:31:52Z</dcterms:modified>
</cp:coreProperties>
</file>