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Lst>
  <p:notesMasterIdLst>
    <p:notesMasterId r:id="rId30"/>
  </p:notesMasterIdLst>
  <p:sldIdLst>
    <p:sldId id="256" r:id="rId3"/>
    <p:sldId id="261" r:id="rId4"/>
    <p:sldId id="264" r:id="rId5"/>
    <p:sldId id="260" r:id="rId6"/>
    <p:sldId id="262" r:id="rId7"/>
    <p:sldId id="259" r:id="rId8"/>
    <p:sldId id="258" r:id="rId9"/>
    <p:sldId id="272" r:id="rId10"/>
    <p:sldId id="271" r:id="rId11"/>
    <p:sldId id="270" r:id="rId12"/>
    <p:sldId id="268" r:id="rId13"/>
    <p:sldId id="269" r:id="rId14"/>
    <p:sldId id="273" r:id="rId15"/>
    <p:sldId id="274" r:id="rId16"/>
    <p:sldId id="284" r:id="rId17"/>
    <p:sldId id="283" r:id="rId18"/>
    <p:sldId id="285" r:id="rId19"/>
    <p:sldId id="281" r:id="rId20"/>
    <p:sldId id="279" r:id="rId21"/>
    <p:sldId id="280" r:id="rId22"/>
    <p:sldId id="275" r:id="rId23"/>
    <p:sldId id="277" r:id="rId24"/>
    <p:sldId id="276" r:id="rId25"/>
    <p:sldId id="278" r:id="rId26"/>
    <p:sldId id="266" r:id="rId27"/>
    <p:sldId id="267" r:id="rId28"/>
    <p:sldId id="28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20" autoAdjust="0"/>
    <p:restoredTop sz="70683" autoAdjust="0"/>
  </p:normalViewPr>
  <p:slideViewPr>
    <p:cSldViewPr snapToGrid="0" snapToObjects="1">
      <p:cViewPr varScale="1">
        <p:scale>
          <a:sx n="66" d="100"/>
          <a:sy n="66" d="100"/>
        </p:scale>
        <p:origin x="-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3BC0C-EC11-EB49-AD8A-41D14350E389}" type="datetimeFigureOut">
              <a:rPr lang="en-US" smtClean="0"/>
              <a:t>5/6/15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D7BA9-3E10-7941-AA93-19415107E0D0}" type="slidenum">
              <a:rPr lang="en-US" smtClean="0"/>
              <a:t>‹#›</a:t>
            </a:fld>
            <a:endParaRPr lang="en-US"/>
          </a:p>
        </p:txBody>
      </p:sp>
    </p:spTree>
    <p:extLst>
      <p:ext uri="{BB962C8B-B14F-4D97-AF65-F5344CB8AC3E}">
        <p14:creationId xmlns:p14="http://schemas.microsoft.com/office/powerpoint/2010/main" val="2426507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 I’m Angela Maxwell a school librarian</a:t>
            </a:r>
            <a:r>
              <a:rPr lang="en-US" baseline="0" dirty="0" smtClean="0"/>
              <a:t> in Beachwood Ohio, a northeastern suburb of Cleveland. I work in one of our elementary buildings with students in grades 3-5. I teach on a partially fixed schedule, so I see students as a special and have mornings to run the library, coach staff, and collaborate. I am going to take you through four successful research projects I have been a part of or designed, that can be adapted to almost any grade level or content area.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a:t>
            </a:fld>
            <a:endParaRPr lang="en-US"/>
          </a:p>
        </p:txBody>
      </p:sp>
    </p:spTree>
    <p:extLst>
      <p:ext uri="{BB962C8B-B14F-4D97-AF65-F5344CB8AC3E}">
        <p14:creationId xmlns:p14="http://schemas.microsoft.com/office/powerpoint/2010/main" val="13045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usually</a:t>
            </a:r>
            <a:r>
              <a:rPr lang="en-US" baseline="0" dirty="0" smtClean="0"/>
              <a:t> have a day set aside for presentations. </a:t>
            </a:r>
            <a:r>
              <a:rPr lang="en-US" dirty="0" smtClean="0"/>
              <a:t>You</a:t>
            </a:r>
            <a:r>
              <a:rPr lang="en-US" baseline="0" dirty="0" smtClean="0"/>
              <a:t> might notice that the rubric is focused on presentation and organization skills because it is a project I do in my fixed schedule media class and I’m evaluating those skills in this project. It’s a target skill I’m focusing on while teaching many other skills and it’s manageable when you are doing it with 100+ students. If this was a project in a social studies or ELA collaboration, I would update this rubric.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10</a:t>
            </a:fld>
            <a:endParaRPr lang="en-US"/>
          </a:p>
        </p:txBody>
      </p:sp>
    </p:spTree>
    <p:extLst>
      <p:ext uri="{BB962C8B-B14F-4D97-AF65-F5344CB8AC3E}">
        <p14:creationId xmlns:p14="http://schemas.microsoft.com/office/powerpoint/2010/main" val="1334355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examples of student work. Students decide how they will format their presentation, and  reveal their mystery person to the class. You’ll notice that this one has an embedded </a:t>
            </a:r>
            <a:r>
              <a:rPr lang="en-US" baseline="0" dirty="0" err="1" smtClean="0"/>
              <a:t>Tonntastic</a:t>
            </a:r>
            <a:r>
              <a:rPr lang="en-US" baseline="0" dirty="0" smtClean="0"/>
              <a:t> video that the student created.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11</a:t>
            </a:fld>
            <a:endParaRPr lang="en-US"/>
          </a:p>
        </p:txBody>
      </p:sp>
    </p:spTree>
    <p:extLst>
      <p:ext uri="{BB962C8B-B14F-4D97-AF65-F5344CB8AC3E}">
        <p14:creationId xmlns:p14="http://schemas.microsoft.com/office/powerpoint/2010/main" val="31850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know who this is? In</a:t>
            </a:r>
            <a:r>
              <a:rPr lang="en-US" baseline="0" dirty="0" smtClean="0"/>
              <a:t> this student’s presentation he used animation effects to reveal the face of Sally Ride.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12</a:t>
            </a:fld>
            <a:endParaRPr lang="en-US"/>
          </a:p>
        </p:txBody>
      </p:sp>
    </p:spTree>
    <p:extLst>
      <p:ext uri="{BB962C8B-B14F-4D97-AF65-F5344CB8AC3E}">
        <p14:creationId xmlns:p14="http://schemas.microsoft.com/office/powerpoint/2010/main" val="1294825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primary source picture of one of our mystery</a:t>
            </a:r>
            <a:r>
              <a:rPr lang="en-US" baseline="0" dirty="0" smtClean="0"/>
              <a:t> people as a child.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13</a:t>
            </a:fld>
            <a:endParaRPr lang="en-US"/>
          </a:p>
        </p:txBody>
      </p:sp>
    </p:spTree>
    <p:extLst>
      <p:ext uri="{BB962C8B-B14F-4D97-AF65-F5344CB8AC3E}">
        <p14:creationId xmlns:p14="http://schemas.microsoft.com/office/powerpoint/2010/main" val="184390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student took photos of a</a:t>
            </a:r>
            <a:r>
              <a:rPr lang="en-US" baseline="0" dirty="0" smtClean="0"/>
              <a:t> picture book about Helen Keller and used them as her background in Google Presentation. To evaluate student’s work, they self evaluate, peer evaluate using comments and I evaluate. Go back to slide 10.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14</a:t>
            </a:fld>
            <a:endParaRPr lang="en-US"/>
          </a:p>
        </p:txBody>
      </p:sp>
    </p:spTree>
    <p:extLst>
      <p:ext uri="{BB962C8B-B14F-4D97-AF65-F5344CB8AC3E}">
        <p14:creationId xmlns:p14="http://schemas.microsoft.com/office/powerpoint/2010/main" val="406161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 another use of Google Presentation,</a:t>
            </a:r>
            <a:r>
              <a:rPr lang="en-US" baseline="0" dirty="0" smtClean="0"/>
              <a:t> animating food webs. This project was a collaborative effort between our Science Coach, Michelle </a:t>
            </a:r>
            <a:r>
              <a:rPr lang="en-US" baseline="0" dirty="0" err="1" smtClean="0"/>
              <a:t>Leizman</a:t>
            </a:r>
            <a:r>
              <a:rPr lang="en-US" baseline="0" dirty="0" smtClean="0"/>
              <a:t>, Melanie </a:t>
            </a:r>
            <a:r>
              <a:rPr lang="en-US" baseline="0" dirty="0" err="1" smtClean="0"/>
              <a:t>Musulin</a:t>
            </a:r>
            <a:r>
              <a:rPr lang="en-US" baseline="0" dirty="0" smtClean="0"/>
              <a:t>, a 5</a:t>
            </a:r>
            <a:r>
              <a:rPr lang="en-US" baseline="30000" dirty="0" smtClean="0"/>
              <a:t>th</a:t>
            </a:r>
            <a:r>
              <a:rPr lang="en-US" baseline="0" dirty="0" smtClean="0"/>
              <a:t> grade science teacher, and myself. We discussed ideas, and I created a template for students and for teachers using Google Presentation. The directions for students were actually put right into the template notes. Because we used Google Classroom, this was easy to do. It also let the teacher differentiate easily.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15</a:t>
            </a:fld>
            <a:endParaRPr lang="en-US"/>
          </a:p>
        </p:txBody>
      </p:sp>
    </p:spTree>
    <p:extLst>
      <p:ext uri="{BB962C8B-B14F-4D97-AF65-F5344CB8AC3E}">
        <p14:creationId xmlns:p14="http://schemas.microsoft.com/office/powerpoint/2010/main" val="409370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thing</a:t>
            </a:r>
            <a:r>
              <a:rPr lang="en-US" baseline="0" dirty="0" smtClean="0"/>
              <a:t> students needed to do was to place their animal in a food chain template or create their own version. Incidentally, it was good preparation for online assessments (yuck!).</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16</a:t>
            </a:fld>
            <a:endParaRPr lang="en-US"/>
          </a:p>
        </p:txBody>
      </p:sp>
    </p:spTree>
    <p:extLst>
      <p:ext uri="{BB962C8B-B14F-4D97-AF65-F5344CB8AC3E}">
        <p14:creationId xmlns:p14="http://schemas.microsoft.com/office/powerpoint/2010/main" val="4049851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created this Google Doc of web research</a:t>
            </a:r>
            <a:r>
              <a:rPr lang="en-US" baseline="0" dirty="0" smtClean="0"/>
              <a:t> resources for the students and another similar document for the teachers as a resource for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17</a:t>
            </a:fld>
            <a:endParaRPr lang="en-US"/>
          </a:p>
        </p:txBody>
      </p:sp>
    </p:spTree>
    <p:extLst>
      <p:ext uri="{BB962C8B-B14F-4D97-AF65-F5344CB8AC3E}">
        <p14:creationId xmlns:p14="http://schemas.microsoft.com/office/powerpoint/2010/main" val="3844668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focused on 5</a:t>
            </a:r>
            <a:r>
              <a:rPr lang="en-US" baseline="30000" dirty="0" smtClean="0"/>
              <a:t>th</a:t>
            </a:r>
            <a:r>
              <a:rPr lang="en-US" dirty="0" smtClean="0"/>
              <a:t> grade science standards and used this</a:t>
            </a:r>
            <a:r>
              <a:rPr lang="en-US" baseline="0" dirty="0" smtClean="0"/>
              <a:t> rubric as a guide for students.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18</a:t>
            </a:fld>
            <a:endParaRPr lang="en-US"/>
          </a:p>
        </p:txBody>
      </p:sp>
    </p:spTree>
    <p:extLst>
      <p:ext uri="{BB962C8B-B14F-4D97-AF65-F5344CB8AC3E}">
        <p14:creationId xmlns:p14="http://schemas.microsoft.com/office/powerpoint/2010/main" val="3607900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to my favorite culminating project, the 5</a:t>
            </a:r>
            <a:r>
              <a:rPr lang="en-US" baseline="30000" dirty="0" smtClean="0"/>
              <a:t>th</a:t>
            </a:r>
            <a:r>
              <a:rPr lang="en-US" baseline="0" dirty="0" smtClean="0"/>
              <a:t> grade research website. Fifth graders start by doing an </a:t>
            </a:r>
            <a:r>
              <a:rPr lang="en-US" baseline="0" dirty="0" err="1" smtClean="0"/>
              <a:t>INFOhio</a:t>
            </a:r>
            <a:r>
              <a:rPr lang="en-US" baseline="0" dirty="0" smtClean="0"/>
              <a:t> </a:t>
            </a:r>
            <a:r>
              <a:rPr lang="en-US" baseline="0" dirty="0" err="1" smtClean="0"/>
              <a:t>web</a:t>
            </a:r>
            <a:r>
              <a:rPr lang="en-US" dirty="0" err="1" smtClean="0"/>
              <a:t>https</a:t>
            </a:r>
            <a:r>
              <a:rPr lang="en-US" dirty="0" smtClean="0"/>
              <a:t>://</a:t>
            </a:r>
            <a:r>
              <a:rPr lang="en-US" dirty="0" err="1" smtClean="0"/>
              <a:t>drive.google.com</a:t>
            </a:r>
            <a:r>
              <a:rPr lang="en-US" dirty="0" smtClean="0"/>
              <a:t>/file/d/0B270Vss4v8FNOW5XOWxqV19SR2c/</a:t>
            </a:r>
            <a:r>
              <a:rPr lang="en-US" dirty="0" err="1" smtClean="0"/>
              <a:t>view?usp</a:t>
            </a:r>
            <a:r>
              <a:rPr lang="en-US" dirty="0" smtClean="0"/>
              <a:t>=sharing </a:t>
            </a:r>
            <a:r>
              <a:rPr lang="en-US" dirty="0" err="1" smtClean="0"/>
              <a:t>minilesson</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19</a:t>
            </a:fld>
            <a:endParaRPr lang="en-US"/>
          </a:p>
        </p:txBody>
      </p:sp>
    </p:spTree>
    <p:extLst>
      <p:ext uri="{BB962C8B-B14F-4D97-AF65-F5344CB8AC3E}">
        <p14:creationId xmlns:p14="http://schemas.microsoft.com/office/powerpoint/2010/main" val="365834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have the third grade Country </a:t>
            </a:r>
            <a:r>
              <a:rPr lang="en-US" dirty="0" err="1" smtClean="0"/>
              <a:t>Glog</a:t>
            </a:r>
            <a:r>
              <a:rPr lang="en-US" dirty="0" smtClean="0"/>
              <a:t>. This project aligns to social</a:t>
            </a:r>
            <a:r>
              <a:rPr lang="en-US" baseline="0" dirty="0" smtClean="0"/>
              <a:t> studies standards and can be adapted to other third grade topics such as communities, branches of government. What you are seeing is part of a rubric I created as part of a rubric template using Microsoft excel. It will actually calculate students’ scores. </a:t>
            </a:r>
          </a:p>
        </p:txBody>
      </p:sp>
      <p:sp>
        <p:nvSpPr>
          <p:cNvPr id="4" name="Slide Number Placeholder 3"/>
          <p:cNvSpPr>
            <a:spLocks noGrp="1"/>
          </p:cNvSpPr>
          <p:nvPr>
            <p:ph type="sldNum" sz="quarter" idx="10"/>
          </p:nvPr>
        </p:nvSpPr>
        <p:spPr/>
        <p:txBody>
          <a:bodyPr/>
          <a:lstStyle/>
          <a:p>
            <a:fld id="{453D7BA9-3E10-7941-AA93-19415107E0D0}" type="slidenum">
              <a:rPr lang="en-US" smtClean="0"/>
              <a:t>2</a:t>
            </a:fld>
            <a:endParaRPr lang="en-US"/>
          </a:p>
        </p:txBody>
      </p:sp>
    </p:spTree>
    <p:extLst>
      <p:ext uri="{BB962C8B-B14F-4D97-AF65-F5344CB8AC3E}">
        <p14:creationId xmlns:p14="http://schemas.microsoft.com/office/powerpoint/2010/main" val="3335826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Differentiation, fifth grade template,</a:t>
            </a:r>
            <a:r>
              <a:rPr lang="en-US" baseline="0" dirty="0" smtClean="0"/>
              <a:t> used for all</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20</a:t>
            </a:fld>
            <a:endParaRPr lang="en-US"/>
          </a:p>
        </p:txBody>
      </p:sp>
    </p:spTree>
    <p:extLst>
      <p:ext uri="{BB962C8B-B14F-4D97-AF65-F5344CB8AC3E}">
        <p14:creationId xmlns:p14="http://schemas.microsoft.com/office/powerpoint/2010/main" val="309984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requirements</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21</a:t>
            </a:fld>
            <a:endParaRPr lang="en-US"/>
          </a:p>
        </p:txBody>
      </p:sp>
    </p:spTree>
    <p:extLst>
      <p:ext uri="{BB962C8B-B14F-4D97-AF65-F5344CB8AC3E}">
        <p14:creationId xmlns:p14="http://schemas.microsoft.com/office/powerpoint/2010/main" val="181172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 to support, use of </a:t>
            </a:r>
            <a:r>
              <a:rPr lang="en-US" dirty="0" err="1" smtClean="0"/>
              <a:t>INFOhio</a:t>
            </a:r>
            <a:r>
              <a:rPr lang="en-US" dirty="0" smtClean="0"/>
              <a:t> reliable</a:t>
            </a:r>
            <a:r>
              <a:rPr lang="en-US" baseline="0" dirty="0" smtClean="0"/>
              <a:t> source, https://</a:t>
            </a:r>
            <a:r>
              <a:rPr lang="en-US" baseline="0" dirty="0" err="1" smtClean="0"/>
              <a:t>youtu.be</a:t>
            </a:r>
            <a:r>
              <a:rPr lang="en-US" baseline="0" dirty="0" smtClean="0"/>
              <a:t>/SfFuoLRPc74 video 1:22 in or https://</a:t>
            </a:r>
            <a:r>
              <a:rPr lang="en-US" baseline="0" dirty="0" err="1" smtClean="0"/>
              <a:t>youtu.be</a:t>
            </a:r>
            <a:r>
              <a:rPr lang="en-US" baseline="0" dirty="0" smtClean="0"/>
              <a:t>/3w1lg5P6yWc Elmo interview</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22</a:t>
            </a:fld>
            <a:endParaRPr lang="en-US"/>
          </a:p>
        </p:txBody>
      </p:sp>
    </p:spTree>
    <p:extLst>
      <p:ext uri="{BB962C8B-B14F-4D97-AF65-F5344CB8AC3E}">
        <p14:creationId xmlns:p14="http://schemas.microsoft.com/office/powerpoint/2010/main" val="147996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and </a:t>
            </a:r>
            <a:r>
              <a:rPr lang="en-US" dirty="0" err="1" smtClean="0"/>
              <a:t>iPad</a:t>
            </a:r>
            <a:r>
              <a:rPr lang="en-US" dirty="0" smtClean="0"/>
              <a:t> item</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24</a:t>
            </a:fld>
            <a:endParaRPr lang="en-US"/>
          </a:p>
        </p:txBody>
      </p:sp>
    </p:spTree>
    <p:extLst>
      <p:ext uri="{BB962C8B-B14F-4D97-AF65-F5344CB8AC3E}">
        <p14:creationId xmlns:p14="http://schemas.microsoft.com/office/powerpoint/2010/main" val="196723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depth</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25</a:t>
            </a:fld>
            <a:endParaRPr lang="en-US"/>
          </a:p>
        </p:txBody>
      </p:sp>
    </p:spTree>
    <p:extLst>
      <p:ext uri="{BB962C8B-B14F-4D97-AF65-F5344CB8AC3E}">
        <p14:creationId xmlns:p14="http://schemas.microsoft.com/office/powerpoint/2010/main" val="263880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start the projects, students were sent home a letter by their social studies teacher to research their countries of origin or choose a country of interest to their family. Then, I went into social studies classes to review research resources. In particular we used Culture Grams and World Book Kids from </a:t>
            </a:r>
            <a:r>
              <a:rPr lang="en-US" baseline="0" dirty="0" err="1" smtClean="0"/>
              <a:t>INFOhio</a:t>
            </a:r>
            <a:r>
              <a:rPr lang="en-US" baseline="0" dirty="0" smtClean="0"/>
              <a:t>. </a:t>
            </a:r>
            <a:r>
              <a:rPr lang="en-US" dirty="0" smtClean="0"/>
              <a:t>Students were given at least</a:t>
            </a:r>
            <a:r>
              <a:rPr lang="en-US" baseline="0" dirty="0" smtClean="0"/>
              <a:t> four categories to research and completed a graphic organizer before starting the </a:t>
            </a:r>
            <a:r>
              <a:rPr lang="en-US" baseline="0" dirty="0" err="1" smtClean="0"/>
              <a:t>Glog</a:t>
            </a:r>
            <a:r>
              <a:rPr lang="en-US" baseline="0" dirty="0" smtClean="0"/>
              <a:t>. Each category had four details.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3</a:t>
            </a:fld>
            <a:endParaRPr lang="en-US"/>
          </a:p>
        </p:txBody>
      </p:sp>
    </p:spTree>
    <p:extLst>
      <p:ext uri="{BB962C8B-B14F-4D97-AF65-F5344CB8AC3E}">
        <p14:creationId xmlns:p14="http://schemas.microsoft.com/office/powerpoint/2010/main" val="20892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in my fixed schedule classes, we created the interactive online poster or </a:t>
            </a:r>
            <a:r>
              <a:rPr lang="en-US" baseline="0" dirty="0" err="1" smtClean="0"/>
              <a:t>Glog</a:t>
            </a:r>
            <a:r>
              <a:rPr lang="en-US" baseline="0" dirty="0" smtClean="0"/>
              <a:t>. Here’s an example of student work that incorporates images and graphics. </a:t>
            </a:r>
            <a:endParaRPr lang="en-US" dirty="0" smtClean="0"/>
          </a:p>
          <a:p>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4</a:t>
            </a:fld>
            <a:endParaRPr lang="en-US"/>
          </a:p>
        </p:txBody>
      </p:sp>
    </p:spTree>
    <p:extLst>
      <p:ext uri="{BB962C8B-B14F-4D97-AF65-F5344CB8AC3E}">
        <p14:creationId xmlns:p14="http://schemas.microsoft.com/office/powerpoint/2010/main" val="93848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embedded YouTube</a:t>
            </a:r>
            <a:r>
              <a:rPr lang="en-US" baseline="0" dirty="0" smtClean="0"/>
              <a:t> videos to support their information. Students can search YouTube within </a:t>
            </a:r>
            <a:r>
              <a:rPr lang="en-US" baseline="0" dirty="0" err="1" smtClean="0"/>
              <a:t>Glogster</a:t>
            </a:r>
            <a:r>
              <a:rPr lang="en-US" baseline="0" dirty="0" smtClean="0"/>
              <a:t> </a:t>
            </a:r>
            <a:r>
              <a:rPr lang="en-US" baseline="0" dirty="0" err="1" smtClean="0"/>
              <a:t>Edu</a:t>
            </a:r>
            <a:r>
              <a:rPr lang="en-US" baseline="0" dirty="0" smtClean="0"/>
              <a:t> but to avoid inappropriate videos, I had them search in their Chrome browser with a YouTube Safe Search setting turned on.   Other videos could be included as links.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5</a:t>
            </a:fld>
            <a:endParaRPr lang="en-US"/>
          </a:p>
        </p:txBody>
      </p:sp>
    </p:spTree>
    <p:extLst>
      <p:ext uri="{BB962C8B-B14F-4D97-AF65-F5344CB8AC3E}">
        <p14:creationId xmlns:p14="http://schemas.microsoft.com/office/powerpoint/2010/main" val="215012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used a </a:t>
            </a:r>
            <a:r>
              <a:rPr lang="en-US" baseline="0" dirty="0" err="1" smtClean="0"/>
              <a:t>Glogster</a:t>
            </a:r>
            <a:r>
              <a:rPr lang="en-US" baseline="0" dirty="0" smtClean="0"/>
              <a:t> </a:t>
            </a:r>
            <a:r>
              <a:rPr lang="en-US" baseline="0" dirty="0" err="1" smtClean="0"/>
              <a:t>Edu</a:t>
            </a:r>
            <a:r>
              <a:rPr lang="en-US" baseline="0" dirty="0" smtClean="0"/>
              <a:t> teacher account that costs around $40.00 for 20 students to access. There is also a free version that will give you ten accounts. It is a Chrome App and now available as an </a:t>
            </a:r>
            <a:r>
              <a:rPr lang="en-US" baseline="0" dirty="0" err="1" smtClean="0"/>
              <a:t>iPad</a:t>
            </a:r>
            <a:r>
              <a:rPr lang="en-US" baseline="0" dirty="0" smtClean="0"/>
              <a:t> app. </a:t>
            </a:r>
          </a:p>
          <a:p>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6</a:t>
            </a:fld>
            <a:endParaRPr lang="en-US"/>
          </a:p>
        </p:txBody>
      </p:sp>
    </p:spTree>
    <p:extLst>
      <p:ext uri="{BB962C8B-B14F-4D97-AF65-F5344CB8AC3E}">
        <p14:creationId xmlns:p14="http://schemas.microsoft.com/office/powerpoint/2010/main" val="4076520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project is one that I currently do in my fixed classes to</a:t>
            </a:r>
            <a:r>
              <a:rPr lang="en-US" baseline="0" dirty="0" smtClean="0"/>
              <a:t> support both the 4</a:t>
            </a:r>
            <a:r>
              <a:rPr lang="en-US" baseline="30000" dirty="0" smtClean="0"/>
              <a:t>th</a:t>
            </a:r>
            <a:r>
              <a:rPr lang="en-US" baseline="0" dirty="0" smtClean="0"/>
              <a:t> social studies curriculum’s emphasis on a primary versus secondary source, teach about reliable sources, and introduce presentation tools- specifically Google Classroom. When you click on the link you will be taken to my presentation</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7</a:t>
            </a:fld>
            <a:endParaRPr lang="en-US"/>
          </a:p>
        </p:txBody>
      </p:sp>
    </p:spTree>
    <p:extLst>
      <p:ext uri="{BB962C8B-B14F-4D97-AF65-F5344CB8AC3E}">
        <p14:creationId xmlns:p14="http://schemas.microsoft.com/office/powerpoint/2010/main" val="218089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introduce the project with the slideshow that starts out like this. Then, I present seven mysteries. This year I created a Google Form for the kids to choose their top 2 choices  of the mystery they wanted to solve and posted it to our Google Classroom page. Then I assigned kids the mysteries. This keeps presentations interesting. I will develop even more mysteries for next year. Here’s what one of the mysteries looks like: I will share my screen with you https://</a:t>
            </a:r>
            <a:r>
              <a:rPr lang="en-US" baseline="0" dirty="0" err="1" smtClean="0"/>
              <a:t>docs.google.com</a:t>
            </a:r>
            <a:r>
              <a:rPr lang="en-US" baseline="0" dirty="0" smtClean="0"/>
              <a:t>/presentation/d/1PeapQO3xg5FzLnPi_oGP6Toe_rechhvNjvlifpUD3SM/</a:t>
            </a:r>
            <a:r>
              <a:rPr lang="en-US" baseline="0" dirty="0" err="1" smtClean="0"/>
              <a:t>edit?pli</a:t>
            </a:r>
            <a:r>
              <a:rPr lang="en-US" baseline="0" dirty="0" smtClean="0"/>
              <a:t>=1#slide=id.g265902f0e_00 </a:t>
            </a:r>
          </a:p>
          <a:p>
            <a:r>
              <a:rPr lang="en-US" baseline="0" dirty="0" smtClean="0"/>
              <a:t>I use the Library of Congress Teaching with Primary sources a lot. http://</a:t>
            </a:r>
            <a:r>
              <a:rPr lang="en-US" baseline="0" dirty="0" err="1" smtClean="0"/>
              <a:t>www.loc.gov</a:t>
            </a:r>
            <a:r>
              <a:rPr lang="en-US" baseline="0" dirty="0" smtClean="0"/>
              <a:t>/teachers/</a:t>
            </a:r>
            <a:r>
              <a:rPr lang="en-US" baseline="0" dirty="0" err="1" smtClean="0"/>
              <a:t>tps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8</a:t>
            </a:fld>
            <a:endParaRPr lang="en-US"/>
          </a:p>
        </p:txBody>
      </p:sp>
    </p:spTree>
    <p:extLst>
      <p:ext uri="{BB962C8B-B14F-4D97-AF65-F5344CB8AC3E}">
        <p14:creationId xmlns:p14="http://schemas.microsoft.com/office/powerpoint/2010/main" val="394623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this is a project I do in my media class, students use an online checklist in a Google Doc while they work through the project, and submit everything electronically. They also self assess using this checklist and rubric. http://</a:t>
            </a:r>
            <a:r>
              <a:rPr lang="en-US" baseline="0" dirty="0" err="1" smtClean="0"/>
              <a:t>www.loc.gov</a:t>
            </a:r>
            <a:r>
              <a:rPr lang="en-US" baseline="0" dirty="0" smtClean="0"/>
              <a:t>/teachers/</a:t>
            </a:r>
            <a:r>
              <a:rPr lang="en-US" baseline="0" dirty="0" err="1" smtClean="0"/>
              <a:t>tps</a:t>
            </a:r>
            <a:r>
              <a:rPr lang="en-US" baseline="0" dirty="0" smtClean="0"/>
              <a:t>/ into chat window. </a:t>
            </a:r>
            <a:endParaRPr lang="en-US" dirty="0"/>
          </a:p>
        </p:txBody>
      </p:sp>
      <p:sp>
        <p:nvSpPr>
          <p:cNvPr id="4" name="Slide Number Placeholder 3"/>
          <p:cNvSpPr>
            <a:spLocks noGrp="1"/>
          </p:cNvSpPr>
          <p:nvPr>
            <p:ph type="sldNum" sz="quarter" idx="10"/>
          </p:nvPr>
        </p:nvSpPr>
        <p:spPr/>
        <p:txBody>
          <a:bodyPr/>
          <a:lstStyle/>
          <a:p>
            <a:fld id="{453D7BA9-3E10-7941-AA93-19415107E0D0}" type="slidenum">
              <a:rPr lang="en-US" smtClean="0"/>
              <a:t>9</a:t>
            </a:fld>
            <a:endParaRPr lang="en-US"/>
          </a:p>
        </p:txBody>
      </p:sp>
    </p:spTree>
    <p:extLst>
      <p:ext uri="{BB962C8B-B14F-4D97-AF65-F5344CB8AC3E}">
        <p14:creationId xmlns:p14="http://schemas.microsoft.com/office/powerpoint/2010/main" val="3599417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653E320A-E85A-A04D-95B3-860CE9693324}"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transition xmlns:p14="http://schemas.microsoft.com/office/powerpoint/2010/mai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2292762213"/>
      </p:ext>
    </p:extLst>
  </p:cSld>
  <p:clrMapOvr>
    <a:masterClrMapping/>
  </p:clrMapOvr>
  <p:transition xmlns:p14="http://schemas.microsoft.com/office/powerpoint/2010/mai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2940815743"/>
      </p:ext>
    </p:extLst>
  </p:cSld>
  <p:clrMapOvr>
    <a:masterClrMapping/>
  </p:clrMapOvr>
  <p:transition xmlns:p14="http://schemas.microsoft.com/office/powerpoint/2010/mai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4035757602"/>
      </p:ext>
    </p:extLst>
  </p:cSld>
  <p:clrMapOvr>
    <a:masterClrMapping/>
  </p:clrMapOvr>
  <p:transition xmlns:p14="http://schemas.microsoft.com/office/powerpoint/2010/mai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242C50-6571-F242-9F95-97BC185E5BB6}"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2090550272"/>
      </p:ext>
    </p:extLst>
  </p:cSld>
  <p:clrMapOvr>
    <a:masterClrMapping/>
  </p:clrMapOvr>
  <p:transition xmlns:p14="http://schemas.microsoft.com/office/powerpoint/2010/mai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242C50-6571-F242-9F95-97BC185E5BB6}" type="datetimeFigureOut">
              <a:rPr lang="en-US" smtClean="0"/>
              <a:t>5/6/15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3568402056"/>
      </p:ext>
    </p:extLst>
  </p:cSld>
  <p:clrMapOvr>
    <a:masterClrMapping/>
  </p:clrMapOvr>
  <p:transition xmlns:p14="http://schemas.microsoft.com/office/powerpoint/2010/mai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42C50-6571-F242-9F95-97BC185E5BB6}" type="datetimeFigureOut">
              <a:rPr lang="en-US" smtClean="0"/>
              <a:t>5/6/15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243545265"/>
      </p:ext>
    </p:extLst>
  </p:cSld>
  <p:clrMapOvr>
    <a:masterClrMapping/>
  </p:clrMapOvr>
  <p:transition xmlns:p14="http://schemas.microsoft.com/office/powerpoint/2010/mai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42C50-6571-F242-9F95-97BC185E5BB6}" type="datetimeFigureOut">
              <a:rPr lang="en-US" smtClean="0"/>
              <a:t>5/6/15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4097865777"/>
      </p:ext>
    </p:extLst>
  </p:cSld>
  <p:clrMapOvr>
    <a:masterClrMapping/>
  </p:clrMapOvr>
  <p:transition xmlns:p14="http://schemas.microsoft.com/office/powerpoint/2010/mai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2C50-6571-F242-9F95-97BC185E5BB6}"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3818176853"/>
      </p:ext>
    </p:extLst>
  </p:cSld>
  <p:clrMapOvr>
    <a:masterClrMapping/>
  </p:clrMapOvr>
  <p:transition xmlns:p14="http://schemas.microsoft.com/office/powerpoint/2010/mai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2C50-6571-F242-9F95-97BC185E5BB6}"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3884948544"/>
      </p:ext>
    </p:extLst>
  </p:cSld>
  <p:clrMapOvr>
    <a:masterClrMapping/>
  </p:clrMapOvr>
  <p:transition xmlns:p14="http://schemas.microsoft.com/office/powerpoint/2010/mai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1285437344"/>
      </p:ext>
    </p:extLst>
  </p:cSld>
  <p:clrMapOvr>
    <a:masterClrMapping/>
  </p:clrMapOvr>
  <p:transition xmlns:p14="http://schemas.microsoft.com/office/powerpoint/2010/mai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extLst>
      <p:ext uri="{BB962C8B-B14F-4D97-AF65-F5344CB8AC3E}">
        <p14:creationId xmlns:p14="http://schemas.microsoft.com/office/powerpoint/2010/main" val="2695755049"/>
      </p:ext>
    </p:extLst>
  </p:cSld>
  <p:clrMapOvr>
    <a:masterClrMapping/>
  </p:clrMapOvr>
  <p:transition xmlns:p14="http://schemas.microsoft.com/office/powerpoint/2010/mai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42C50-6571-F242-9F95-97BC185E5BB6}"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242C50-6571-F242-9F95-97BC185E5BB6}"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320A-E85A-A04D-95B3-860CE9693324}"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D242C50-6571-F242-9F95-97BC185E5BB6}" type="datetimeFigureOut">
              <a:rPr lang="en-US" smtClean="0"/>
              <a:t>5/6/15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E320A-E85A-A04D-95B3-860CE9693324}"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42C50-6571-F242-9F95-97BC185E5BB6}" type="datetimeFigureOut">
              <a:rPr lang="en-US" smtClean="0"/>
              <a:t>5/6/15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42C50-6571-F242-9F95-97BC185E5BB6}" type="datetimeFigureOut">
              <a:rPr lang="en-US" smtClean="0"/>
              <a:t>5/6/15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2C50-6571-F242-9F95-97BC185E5BB6}"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42C50-6571-F242-9F95-97BC185E5BB6}"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E320A-E85A-A04D-95B3-860CE9693324}" type="slidenum">
              <a:rPr lang="en-US" smtClean="0"/>
              <a:t>‹#›</a:t>
            </a:fld>
            <a:endParaRPr lang="en-US"/>
          </a:p>
        </p:txBody>
      </p:sp>
    </p:spTree>
  </p:cSld>
  <p:clrMapOvr>
    <a:masterClrMapping/>
  </p:clrMapOvr>
  <p:transition xmlns:p14="http://schemas.microsoft.com/office/powerpoint/2010/main" spd="slow">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D242C50-6571-F242-9F95-97BC185E5BB6}" type="datetimeFigureOut">
              <a:rPr lang="en-US" smtClean="0"/>
              <a:t>5/6/15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653E320A-E85A-A04D-95B3-860CE969332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xmlns:p14="http://schemas.microsoft.com/office/powerpoint/2010/main" spd="slow">
    <p:pull/>
  </p:transition>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42C50-6571-F242-9F95-97BC185E5BB6}" type="datetimeFigureOut">
              <a:rPr lang="en-US" smtClean="0"/>
              <a:t>5/6/15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E320A-E85A-A04D-95B3-860CE9693324}" type="slidenum">
              <a:rPr lang="en-US" smtClean="0"/>
              <a:t>‹#›</a:t>
            </a:fld>
            <a:endParaRPr lang="en-US"/>
          </a:p>
        </p:txBody>
      </p:sp>
    </p:spTree>
    <p:extLst>
      <p:ext uri="{BB962C8B-B14F-4D97-AF65-F5344CB8AC3E}">
        <p14:creationId xmlns:p14="http://schemas.microsoft.com/office/powerpoint/2010/main" val="34401534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spd="slow">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m@beachwoodschools.org" TargetMode="External"/><Relationship Id="rId4" Type="http://schemas.openxmlformats.org/officeDocument/2006/relationships/hyperlink" Target="https://twitter.com/librarymax" TargetMode="External"/><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docs.google.com/presentation/d/11FVeqQgdgj05S3uHKG9IzevQWy6VBZxO_WWD8XgWGrg/edit?usp=sharing" TargetMode="External"/><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s://sites.google.com/a/beachwoodschools.org/fifthproject/" TargetMode="External"/><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edu.glogster.com/" TargetMode="External"/><Relationship Id="rId4" Type="http://schemas.openxmlformats.org/officeDocument/2006/relationships/image" Target="../media/image10.pn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sites.google.com/a/beachwoodstudents.org/fifth-grade-template/homehttps://sites.https://sites.google.com/a/beachwoodstudents.org/fifth-grade-template/homegoogle.com/a/beachwoodstudents.org/fifth-grade-template/home" TargetMode="External"/><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librarymax" TargetMode="External"/><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hyperlink" Target="mailto:amm@beachwoodschool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hyperlink" Target="http://edu.glogster.com/" TargetMode="External"/><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docs.google.com/presentation/d/1PeapQO3xg5FzLnPi_oGP6Toe_rechhvNjvlifpUD3SM/edit?usp=sharing"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39810" y="3282351"/>
            <a:ext cx="4847038" cy="1599722"/>
          </a:xfrm>
        </p:spPr>
        <p:txBody>
          <a:bodyPr/>
          <a:lstStyle/>
          <a:p>
            <a:r>
              <a:rPr lang="en-US" sz="4400" dirty="0" smtClean="0"/>
              <a:t>Multimedia Research Presentations	</a:t>
            </a:r>
            <a:endParaRPr lang="en-US" sz="4400" dirty="0"/>
          </a:p>
        </p:txBody>
      </p:sp>
      <p:sp>
        <p:nvSpPr>
          <p:cNvPr id="3" name="Subtitle 2"/>
          <p:cNvSpPr>
            <a:spLocks noGrp="1"/>
          </p:cNvSpPr>
          <p:nvPr>
            <p:ph type="subTitle" idx="1"/>
          </p:nvPr>
        </p:nvSpPr>
        <p:spPr>
          <a:xfrm rot="360000">
            <a:off x="3200499" y="4939395"/>
            <a:ext cx="4836456" cy="1040845"/>
          </a:xfrm>
        </p:spPr>
        <p:txBody>
          <a:bodyPr/>
          <a:lstStyle/>
          <a:p>
            <a:r>
              <a:rPr lang="en-US" dirty="0" smtClean="0"/>
              <a:t>They’re Elementary!</a:t>
            </a:r>
            <a:endParaRPr lang="en-US" dirty="0"/>
          </a:p>
        </p:txBody>
      </p:sp>
      <p:sp>
        <p:nvSpPr>
          <p:cNvPr id="4" name="TextBox 3"/>
          <p:cNvSpPr txBox="1"/>
          <p:nvPr/>
        </p:nvSpPr>
        <p:spPr>
          <a:xfrm rot="20546594">
            <a:off x="564396" y="4055330"/>
            <a:ext cx="2367328" cy="1292662"/>
          </a:xfrm>
          <a:prstGeom prst="rect">
            <a:avLst/>
          </a:prstGeom>
          <a:noFill/>
        </p:spPr>
        <p:txBody>
          <a:bodyPr wrap="square" rtlCol="0">
            <a:spAutoFit/>
          </a:bodyPr>
          <a:lstStyle/>
          <a:p>
            <a:r>
              <a:rPr lang="en-US" b="1" dirty="0" smtClean="0"/>
              <a:t>Angela Maxwell</a:t>
            </a:r>
          </a:p>
          <a:p>
            <a:endParaRPr lang="en-US" dirty="0" smtClean="0"/>
          </a:p>
          <a:p>
            <a:r>
              <a:rPr lang="en-US" sz="1200" dirty="0" smtClean="0">
                <a:hlinkClick r:id="rId3"/>
              </a:rPr>
              <a:t>amm@beachwoodschools.org</a:t>
            </a:r>
            <a:endParaRPr lang="en-US" sz="1200" dirty="0" smtClean="0"/>
          </a:p>
          <a:p>
            <a:endParaRPr lang="en-US" sz="1200" dirty="0" smtClean="0"/>
          </a:p>
          <a:p>
            <a:r>
              <a:rPr lang="en-US" dirty="0" smtClean="0">
                <a:hlinkClick r:id="rId4"/>
              </a:rPr>
              <a:t>@</a:t>
            </a:r>
            <a:r>
              <a:rPr lang="en-US" dirty="0" err="1" smtClean="0">
                <a:hlinkClick r:id="rId4"/>
              </a:rPr>
              <a:t>librarymax</a:t>
            </a:r>
            <a:endParaRPr lang="en-US" dirty="0"/>
          </a:p>
        </p:txBody>
      </p:sp>
      <p:pic>
        <p:nvPicPr>
          <p:cNvPr id="5" name="Picture 4" descr="IMG_009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701"/>
            <a:ext cx="9143999" cy="1994328"/>
          </a:xfrm>
          <a:prstGeom prst="rect">
            <a:avLst/>
          </a:prstGeom>
          <a:noFill/>
          <a:ln>
            <a:noFill/>
          </a:ln>
        </p:spPr>
      </p:pic>
    </p:spTree>
    <p:extLst>
      <p:ext uri="{BB962C8B-B14F-4D97-AF65-F5344CB8AC3E}">
        <p14:creationId xmlns:p14="http://schemas.microsoft.com/office/powerpoint/2010/main" val="82562438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3 at 10.1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728"/>
            <a:ext cx="9144000" cy="5069347"/>
          </a:xfrm>
          <a:prstGeom prst="rect">
            <a:avLst/>
          </a:prstGeom>
        </p:spPr>
      </p:pic>
    </p:spTree>
    <p:extLst>
      <p:ext uri="{BB962C8B-B14F-4D97-AF65-F5344CB8AC3E}">
        <p14:creationId xmlns:p14="http://schemas.microsoft.com/office/powerpoint/2010/main" val="421495930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3 at 10.14.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44876"/>
            <a:ext cx="9144000" cy="5279231"/>
          </a:xfrm>
          <a:prstGeom prst="rect">
            <a:avLst/>
          </a:prstGeom>
        </p:spPr>
      </p:pic>
    </p:spTree>
    <p:extLst>
      <p:ext uri="{BB962C8B-B14F-4D97-AF65-F5344CB8AC3E}">
        <p14:creationId xmlns:p14="http://schemas.microsoft.com/office/powerpoint/2010/main" val="375824898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3 at 10.18.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2213"/>
            <a:ext cx="9144000" cy="4724276"/>
          </a:xfrm>
          <a:prstGeom prst="rect">
            <a:avLst/>
          </a:prstGeom>
        </p:spPr>
      </p:pic>
    </p:spTree>
    <p:extLst>
      <p:ext uri="{BB962C8B-B14F-4D97-AF65-F5344CB8AC3E}">
        <p14:creationId xmlns:p14="http://schemas.microsoft.com/office/powerpoint/2010/main" val="109168952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thHistorical Mystery Screenshot.png"/>
          <p:cNvPicPr>
            <a:picLocks noChangeAspect="1"/>
          </p:cNvPicPr>
          <p:nvPr/>
        </p:nvPicPr>
        <p:blipFill rotWithShape="1">
          <a:blip r:embed="rId3">
            <a:extLst>
              <a:ext uri="{28A0092B-C50C-407E-A947-70E740481C1C}">
                <a14:useLocalDpi xmlns:a14="http://schemas.microsoft.com/office/drawing/2010/main" val="0"/>
              </a:ext>
            </a:extLst>
          </a:blip>
          <a:srcRect l="14660" r="20141"/>
          <a:stretch/>
        </p:blipFill>
        <p:spPr>
          <a:xfrm>
            <a:off x="-15825" y="460894"/>
            <a:ext cx="9159825" cy="5952188"/>
          </a:xfrm>
          <a:prstGeom prst="rect">
            <a:avLst/>
          </a:prstGeom>
        </p:spPr>
      </p:pic>
    </p:spTree>
    <p:extLst>
      <p:ext uri="{BB962C8B-B14F-4D97-AF65-F5344CB8AC3E}">
        <p14:creationId xmlns:p14="http://schemas.microsoft.com/office/powerpoint/2010/main" val="303897431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9.4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82" y="1393553"/>
            <a:ext cx="8841594" cy="4134043"/>
          </a:xfrm>
          <a:prstGeom prst="rect">
            <a:avLst/>
          </a:prstGeom>
        </p:spPr>
      </p:pic>
    </p:spTree>
    <p:extLst>
      <p:ext uri="{BB962C8B-B14F-4D97-AF65-F5344CB8AC3E}">
        <p14:creationId xmlns:p14="http://schemas.microsoft.com/office/powerpoint/2010/main" val="46621506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10.29.0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1" y="597177"/>
            <a:ext cx="8572085" cy="4541794"/>
          </a:xfrm>
          <a:prstGeom prst="rect">
            <a:avLst/>
          </a:prstGeom>
        </p:spPr>
      </p:pic>
      <p:sp>
        <p:nvSpPr>
          <p:cNvPr id="3" name="Title 1"/>
          <p:cNvSpPr txBox="1">
            <a:spLocks/>
          </p:cNvSpPr>
          <p:nvPr/>
        </p:nvSpPr>
        <p:spPr>
          <a:xfrm>
            <a:off x="551280" y="5138970"/>
            <a:ext cx="8041440" cy="71986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hlinkClick r:id="rId4"/>
              </a:rPr>
              <a:t>Fifth Grade Animated Food Webs</a:t>
            </a:r>
            <a:endParaRPr lang="en-US" sz="4000" dirty="0"/>
          </a:p>
        </p:txBody>
      </p:sp>
    </p:spTree>
    <p:extLst>
      <p:ext uri="{BB962C8B-B14F-4D97-AF65-F5344CB8AC3E}">
        <p14:creationId xmlns:p14="http://schemas.microsoft.com/office/powerpoint/2010/main" val="427852590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10.33.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1976"/>
            <a:ext cx="9144000" cy="5319954"/>
          </a:xfrm>
          <a:prstGeom prst="rect">
            <a:avLst/>
          </a:prstGeom>
        </p:spPr>
      </p:pic>
    </p:spTree>
    <p:extLst>
      <p:ext uri="{BB962C8B-B14F-4D97-AF65-F5344CB8AC3E}">
        <p14:creationId xmlns:p14="http://schemas.microsoft.com/office/powerpoint/2010/main" val="360915001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10.37.2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1671"/>
            <a:ext cx="9144000" cy="5532408"/>
          </a:xfrm>
          <a:prstGeom prst="rect">
            <a:avLst/>
          </a:prstGeom>
        </p:spPr>
      </p:pic>
    </p:spTree>
    <p:extLst>
      <p:ext uri="{BB962C8B-B14F-4D97-AF65-F5344CB8AC3E}">
        <p14:creationId xmlns:p14="http://schemas.microsoft.com/office/powerpoint/2010/main" val="154190231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5-04 at 10.36.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3219"/>
            <a:ext cx="9144000" cy="4916466"/>
          </a:xfrm>
          <a:prstGeom prst="rect">
            <a:avLst/>
          </a:prstGeom>
        </p:spPr>
      </p:pic>
    </p:spTree>
    <p:extLst>
      <p:ext uri="{BB962C8B-B14F-4D97-AF65-F5344CB8AC3E}">
        <p14:creationId xmlns:p14="http://schemas.microsoft.com/office/powerpoint/2010/main" val="179116685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9.48.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3937"/>
            <a:ext cx="9144000" cy="4180114"/>
          </a:xfrm>
          <a:prstGeom prst="rect">
            <a:avLst/>
          </a:prstGeom>
        </p:spPr>
      </p:pic>
      <p:sp>
        <p:nvSpPr>
          <p:cNvPr id="3" name="Title 1"/>
          <p:cNvSpPr txBox="1">
            <a:spLocks/>
          </p:cNvSpPr>
          <p:nvPr/>
        </p:nvSpPr>
        <p:spPr>
          <a:xfrm>
            <a:off x="551280" y="5858835"/>
            <a:ext cx="8041440" cy="7198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hlinkClick r:id="rId4"/>
              </a:rPr>
              <a:t>Fifth Grade Website </a:t>
            </a:r>
            <a:endParaRPr lang="en-US" sz="4000" dirty="0"/>
          </a:p>
        </p:txBody>
      </p:sp>
    </p:spTree>
    <p:extLst>
      <p:ext uri="{BB962C8B-B14F-4D97-AF65-F5344CB8AC3E}">
        <p14:creationId xmlns:p14="http://schemas.microsoft.com/office/powerpoint/2010/main" val="96821583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1280" y="5138970"/>
            <a:ext cx="8041440" cy="719865"/>
          </a:xfrm>
        </p:spPr>
        <p:txBody>
          <a:bodyPr>
            <a:normAutofit/>
          </a:bodyPr>
          <a:lstStyle/>
          <a:p>
            <a:r>
              <a:rPr lang="en-US" sz="4000" dirty="0" smtClean="0">
                <a:hlinkClick r:id="rId3"/>
              </a:rPr>
              <a:t>Third Grade Country </a:t>
            </a:r>
            <a:r>
              <a:rPr lang="en-US" sz="4000" dirty="0" err="1" smtClean="0">
                <a:hlinkClick r:id="rId3"/>
              </a:rPr>
              <a:t>Glog</a:t>
            </a:r>
            <a:r>
              <a:rPr lang="en-US" sz="4000" dirty="0" smtClean="0">
                <a:hlinkClick r:id="rId3"/>
              </a:rPr>
              <a:t>	</a:t>
            </a:r>
            <a:endParaRPr lang="en-US" sz="4000" dirty="0"/>
          </a:p>
        </p:txBody>
      </p:sp>
      <p:pic>
        <p:nvPicPr>
          <p:cNvPr id="7" name="Picture 6" descr="Screen Shot 2015-05-03 at 9.24.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86" y="188160"/>
            <a:ext cx="8810851" cy="4816380"/>
          </a:xfrm>
          <a:prstGeom prst="rect">
            <a:avLst/>
          </a:prstGeom>
        </p:spPr>
      </p:pic>
    </p:spTree>
    <p:extLst>
      <p:ext uri="{BB962C8B-B14F-4D97-AF65-F5344CB8AC3E}">
        <p14:creationId xmlns:p14="http://schemas.microsoft.com/office/powerpoint/2010/main" val="119771100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10.08.2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8925"/>
            <a:ext cx="9144000" cy="4362277"/>
          </a:xfrm>
          <a:prstGeom prst="rect">
            <a:avLst/>
          </a:prstGeom>
        </p:spPr>
      </p:pic>
      <p:sp>
        <p:nvSpPr>
          <p:cNvPr id="3" name="Title 1"/>
          <p:cNvSpPr txBox="1">
            <a:spLocks/>
          </p:cNvSpPr>
          <p:nvPr/>
        </p:nvSpPr>
        <p:spPr>
          <a:xfrm>
            <a:off x="551280" y="5858835"/>
            <a:ext cx="8041440" cy="7198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hlinkClick r:id="rId4"/>
              </a:rPr>
              <a:t>Fifth Grade Website Template</a:t>
            </a:r>
            <a:endParaRPr lang="en-US" sz="4000" dirty="0"/>
          </a:p>
        </p:txBody>
      </p:sp>
    </p:spTree>
    <p:extLst>
      <p:ext uri="{BB962C8B-B14F-4D97-AF65-F5344CB8AC3E}">
        <p14:creationId xmlns:p14="http://schemas.microsoft.com/office/powerpoint/2010/main" val="235632706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5-04 at 9.43.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7318"/>
            <a:ext cx="9144000" cy="5055220"/>
          </a:xfrm>
          <a:prstGeom prst="rect">
            <a:avLst/>
          </a:prstGeom>
        </p:spPr>
      </p:pic>
    </p:spTree>
    <p:extLst>
      <p:ext uri="{BB962C8B-B14F-4D97-AF65-F5344CB8AC3E}">
        <p14:creationId xmlns:p14="http://schemas.microsoft.com/office/powerpoint/2010/main" val="309744186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9.44.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763" y="0"/>
            <a:ext cx="8260237" cy="6858000"/>
          </a:xfrm>
          <a:prstGeom prst="rect">
            <a:avLst/>
          </a:prstGeom>
        </p:spPr>
      </p:pic>
    </p:spTree>
    <p:extLst>
      <p:ext uri="{BB962C8B-B14F-4D97-AF65-F5344CB8AC3E}">
        <p14:creationId xmlns:p14="http://schemas.microsoft.com/office/powerpoint/2010/main" val="371216435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9.44.1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1139"/>
            <a:ext cx="9144000" cy="5979695"/>
          </a:xfrm>
          <a:prstGeom prst="rect">
            <a:avLst/>
          </a:prstGeom>
        </p:spPr>
      </p:pic>
    </p:spTree>
    <p:extLst>
      <p:ext uri="{BB962C8B-B14F-4D97-AF65-F5344CB8AC3E}">
        <p14:creationId xmlns:p14="http://schemas.microsoft.com/office/powerpoint/2010/main" val="20110670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9.46.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8962"/>
            <a:ext cx="9144000" cy="5469038"/>
          </a:xfrm>
          <a:prstGeom prst="rect">
            <a:avLst/>
          </a:prstGeom>
        </p:spPr>
      </p:pic>
    </p:spTree>
    <p:extLst>
      <p:ext uri="{BB962C8B-B14F-4D97-AF65-F5344CB8AC3E}">
        <p14:creationId xmlns:p14="http://schemas.microsoft.com/office/powerpoint/2010/main" val="86593329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descr="Sites_Clouds example with 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00050" cy="6858000"/>
          </a:xfrm>
          <a:prstGeom prst="rect">
            <a:avLst/>
          </a:prstGeom>
        </p:spPr>
      </p:pic>
    </p:spTree>
    <p:extLst>
      <p:ext uri="{BB962C8B-B14F-4D97-AF65-F5344CB8AC3E}">
        <p14:creationId xmlns:p14="http://schemas.microsoft.com/office/powerpoint/2010/main" val="215959931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ccess Starts Here Freeway Style Desert Landscap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417334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39810" y="3282351"/>
            <a:ext cx="4847038" cy="1599722"/>
          </a:xfrm>
        </p:spPr>
        <p:txBody>
          <a:bodyPr/>
          <a:lstStyle/>
          <a:p>
            <a:r>
              <a:rPr lang="en-US" sz="4400" dirty="0" smtClean="0"/>
              <a:t>Multimedia Research Presentations	</a:t>
            </a:r>
            <a:endParaRPr lang="en-US" sz="4400" dirty="0"/>
          </a:p>
        </p:txBody>
      </p:sp>
      <p:sp>
        <p:nvSpPr>
          <p:cNvPr id="3" name="Subtitle 2"/>
          <p:cNvSpPr>
            <a:spLocks noGrp="1"/>
          </p:cNvSpPr>
          <p:nvPr>
            <p:ph type="subTitle" idx="1"/>
          </p:nvPr>
        </p:nvSpPr>
        <p:spPr>
          <a:xfrm rot="360000">
            <a:off x="3200499" y="4939395"/>
            <a:ext cx="4836456" cy="1040845"/>
          </a:xfrm>
        </p:spPr>
        <p:txBody>
          <a:bodyPr/>
          <a:lstStyle/>
          <a:p>
            <a:r>
              <a:rPr lang="en-US" dirty="0" smtClean="0"/>
              <a:t>They’re Elementary!</a:t>
            </a:r>
            <a:endParaRPr lang="en-US" dirty="0"/>
          </a:p>
        </p:txBody>
      </p:sp>
      <p:sp>
        <p:nvSpPr>
          <p:cNvPr id="4" name="TextBox 3"/>
          <p:cNvSpPr txBox="1"/>
          <p:nvPr/>
        </p:nvSpPr>
        <p:spPr>
          <a:xfrm rot="20546594">
            <a:off x="564396" y="4055330"/>
            <a:ext cx="2367328" cy="1292662"/>
          </a:xfrm>
          <a:prstGeom prst="rect">
            <a:avLst/>
          </a:prstGeom>
          <a:noFill/>
        </p:spPr>
        <p:txBody>
          <a:bodyPr wrap="square" rtlCol="0">
            <a:spAutoFit/>
          </a:bodyPr>
          <a:lstStyle/>
          <a:p>
            <a:r>
              <a:rPr lang="en-US" b="1" dirty="0" smtClean="0"/>
              <a:t>Angela Maxwell</a:t>
            </a:r>
          </a:p>
          <a:p>
            <a:endParaRPr lang="en-US" dirty="0" smtClean="0"/>
          </a:p>
          <a:p>
            <a:r>
              <a:rPr lang="en-US" sz="1200" dirty="0" smtClean="0">
                <a:hlinkClick r:id="rId2"/>
              </a:rPr>
              <a:t>amm@beachwoodschools.org</a:t>
            </a:r>
            <a:endParaRPr lang="en-US" sz="1200" dirty="0" smtClean="0"/>
          </a:p>
          <a:p>
            <a:endParaRPr lang="en-US" sz="1200" dirty="0" smtClean="0">
              <a:hlinkClick r:id="rId3"/>
            </a:endParaRPr>
          </a:p>
          <a:p>
            <a:r>
              <a:rPr lang="en-US" dirty="0" smtClean="0">
                <a:hlinkClick r:id="rId3"/>
              </a:rPr>
              <a:t>@</a:t>
            </a:r>
            <a:r>
              <a:rPr lang="en-US" dirty="0" err="1" smtClean="0">
                <a:hlinkClick r:id="rId3"/>
              </a:rPr>
              <a:t>librarymax</a:t>
            </a:r>
            <a:endParaRPr lang="en-US" dirty="0"/>
          </a:p>
        </p:txBody>
      </p:sp>
      <p:pic>
        <p:nvPicPr>
          <p:cNvPr id="5" name="Picture 4" descr="IMG_009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701"/>
            <a:ext cx="9143999" cy="1994328"/>
          </a:xfrm>
          <a:prstGeom prst="rect">
            <a:avLst/>
          </a:prstGeom>
          <a:noFill/>
          <a:ln>
            <a:noFill/>
          </a:ln>
        </p:spPr>
      </p:pic>
    </p:spTree>
    <p:extLst>
      <p:ext uri="{BB962C8B-B14F-4D97-AF65-F5344CB8AC3E}">
        <p14:creationId xmlns:p14="http://schemas.microsoft.com/office/powerpoint/2010/main" val="271169826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descr="Screen Shot 2015-05-03 at 9.45.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6318"/>
            <a:ext cx="9144000" cy="5615402"/>
          </a:xfrm>
          <a:prstGeom prst="rect">
            <a:avLst/>
          </a:prstGeom>
        </p:spPr>
      </p:pic>
    </p:spTree>
    <p:extLst>
      <p:ext uri="{BB962C8B-B14F-4D97-AF65-F5344CB8AC3E}">
        <p14:creationId xmlns:p14="http://schemas.microsoft.com/office/powerpoint/2010/main" val="47458714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Glog_Country Exam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53" y="1077013"/>
            <a:ext cx="8521834" cy="5006792"/>
          </a:xfrm>
          <a:prstGeom prst="rect">
            <a:avLst/>
          </a:prstGeom>
        </p:spPr>
      </p:pic>
    </p:spTree>
    <p:extLst>
      <p:ext uri="{BB962C8B-B14F-4D97-AF65-F5344CB8AC3E}">
        <p14:creationId xmlns:p14="http://schemas.microsoft.com/office/powerpoint/2010/main" val="321115897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 name="Picture 1" descr="Glog_ExampleCountry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98" y="827170"/>
            <a:ext cx="8945902" cy="5131195"/>
          </a:xfrm>
          <a:prstGeom prst="rect">
            <a:avLst/>
          </a:prstGeom>
        </p:spPr>
      </p:pic>
    </p:spTree>
    <p:extLst>
      <p:ext uri="{BB962C8B-B14F-4D97-AF65-F5344CB8AC3E}">
        <p14:creationId xmlns:p14="http://schemas.microsoft.com/office/powerpoint/2010/main" val="375751590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Screen Shot 2015-05-03 at 9.40.19 P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441" y="321654"/>
            <a:ext cx="6123573" cy="6091428"/>
          </a:xfrm>
          <a:prstGeom prst="rect">
            <a:avLst/>
          </a:prstGeom>
        </p:spPr>
      </p:pic>
    </p:spTree>
    <p:extLst>
      <p:ext uri="{BB962C8B-B14F-4D97-AF65-F5344CB8AC3E}">
        <p14:creationId xmlns:p14="http://schemas.microsoft.com/office/powerpoint/2010/main" val="277547733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4" name="Picture 3" descr="Screen Shot 2015-05-03 at 10.22.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42" y="596277"/>
            <a:ext cx="9144000" cy="5076701"/>
          </a:xfrm>
          <a:prstGeom prst="rect">
            <a:avLst/>
          </a:prstGeom>
        </p:spPr>
      </p:pic>
      <p:sp>
        <p:nvSpPr>
          <p:cNvPr id="5" name="Title 1"/>
          <p:cNvSpPr txBox="1">
            <a:spLocks/>
          </p:cNvSpPr>
          <p:nvPr/>
        </p:nvSpPr>
        <p:spPr>
          <a:xfrm>
            <a:off x="551280" y="5858835"/>
            <a:ext cx="8041440" cy="71986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hlinkClick r:id="rId4"/>
              </a:rPr>
              <a:t>Fourth Grade Historical Detective</a:t>
            </a:r>
            <a:endParaRPr lang="en-US" sz="4000" dirty="0"/>
          </a:p>
        </p:txBody>
      </p:sp>
    </p:spTree>
    <p:extLst>
      <p:ext uri="{BB962C8B-B14F-4D97-AF65-F5344CB8AC3E}">
        <p14:creationId xmlns:p14="http://schemas.microsoft.com/office/powerpoint/2010/main" val="108774473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4 at 9.22.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8038"/>
            <a:ext cx="9144000" cy="5157547"/>
          </a:xfrm>
          <a:prstGeom prst="rect">
            <a:avLst/>
          </a:prstGeom>
        </p:spPr>
      </p:pic>
    </p:spTree>
    <p:extLst>
      <p:ext uri="{BB962C8B-B14F-4D97-AF65-F5344CB8AC3E}">
        <p14:creationId xmlns:p14="http://schemas.microsoft.com/office/powerpoint/2010/main" val="173504158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5-03 at 10.19.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475"/>
            <a:ext cx="9144000" cy="5822066"/>
          </a:xfrm>
          <a:prstGeom prst="rect">
            <a:avLst/>
          </a:prstGeom>
        </p:spPr>
      </p:pic>
    </p:spTree>
    <p:extLst>
      <p:ext uri="{BB962C8B-B14F-4D97-AF65-F5344CB8AC3E}">
        <p14:creationId xmlns:p14="http://schemas.microsoft.com/office/powerpoint/2010/main" val="1324130150"/>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1912</TotalTime>
  <Words>1145</Words>
  <Application>Microsoft Macintosh PowerPoint</Application>
  <PresentationFormat>On-screen Show (4:3)</PresentationFormat>
  <Paragraphs>68</Paragraphs>
  <Slides>27</Slides>
  <Notes>24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Sketchbook</vt:lpstr>
      <vt:lpstr>Office Theme</vt:lpstr>
      <vt:lpstr>Multimedia Research Presentations </vt:lpstr>
      <vt:lpstr>Third Grade Country Glog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Multimedia Research Presentations </vt:lpstr>
    </vt:vector>
  </TitlesOfParts>
  <Company>Beachwood City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Multimedia Research Presentations </dc:title>
  <dc:creator>Angela Maxwell</dc:creator>
  <cp:lastModifiedBy>Angela Maxwell</cp:lastModifiedBy>
  <cp:revision>38</cp:revision>
  <dcterms:created xsi:type="dcterms:W3CDTF">2015-05-04T00:53:50Z</dcterms:created>
  <dcterms:modified xsi:type="dcterms:W3CDTF">2015-05-07T16:21:23Z</dcterms:modified>
</cp:coreProperties>
</file>