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90" y="-6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0"/>
            <a:ext cx="9144000" cy="37232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ctrTitle"/>
          </p:nvPr>
        </p:nvSpPr>
        <p:spPr>
          <a:xfrm>
            <a:off x="391160" y="1433988"/>
            <a:ext cx="8351399" cy="421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ubTitle" idx="1"/>
          </p:nvPr>
        </p:nvSpPr>
        <p:spPr>
          <a:xfrm>
            <a:off x="403761" y="1982435"/>
            <a:ext cx="8342400" cy="34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cxnSp>
        <p:nvCxnSpPr>
          <p:cNvPr id="51" name="Shape 51"/>
          <p:cNvCxnSpPr/>
          <p:nvPr/>
        </p:nvCxnSpPr>
        <p:spPr>
          <a:xfrm>
            <a:off x="2258800" y="1912668"/>
            <a:ext cx="4621799" cy="10799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52" name="Shape 52"/>
          <p:cNvSpPr/>
          <p:nvPr/>
        </p:nvSpPr>
        <p:spPr>
          <a:xfrm>
            <a:off x="0" y="3030297"/>
            <a:ext cx="9143999" cy="795916"/>
          </a:xfrm>
          <a:custGeom>
            <a:avLst/>
            <a:gdLst/>
            <a:ahLst/>
            <a:cxnLst/>
            <a:rect l="0" t="0" r="0" b="0"/>
            <a:pathLst>
              <a:path w="9144000" h="1440573" extrusionOk="0">
                <a:moveTo>
                  <a:pt x="8881" y="1"/>
                </a:moveTo>
                <a:lnTo>
                  <a:pt x="9126239" y="44075"/>
                </a:lnTo>
                <a:lnTo>
                  <a:pt x="9144000" y="1303180"/>
                </a:lnTo>
                <a:lnTo>
                  <a:pt x="8922142" y="1440573"/>
                </a:lnTo>
                <a:lnTo>
                  <a:pt x="8672386" y="1291790"/>
                </a:lnTo>
                <a:lnTo>
                  <a:pt x="8449199" y="1414005"/>
                </a:lnTo>
                <a:lnTo>
                  <a:pt x="8210071" y="1302417"/>
                </a:lnTo>
                <a:lnTo>
                  <a:pt x="7976257" y="1408691"/>
                </a:lnTo>
                <a:lnTo>
                  <a:pt x="7737129" y="1286476"/>
                </a:lnTo>
                <a:lnTo>
                  <a:pt x="7503314" y="1414005"/>
                </a:lnTo>
                <a:lnTo>
                  <a:pt x="7269500" y="1291790"/>
                </a:lnTo>
                <a:lnTo>
                  <a:pt x="7030372" y="1414005"/>
                </a:lnTo>
                <a:lnTo>
                  <a:pt x="6796557" y="1281162"/>
                </a:lnTo>
                <a:lnTo>
                  <a:pt x="6568057" y="1414005"/>
                </a:lnTo>
                <a:lnTo>
                  <a:pt x="6334243" y="1281163"/>
                </a:lnTo>
                <a:lnTo>
                  <a:pt x="6100428" y="1419319"/>
                </a:lnTo>
                <a:lnTo>
                  <a:pt x="5866614" y="1281163"/>
                </a:lnTo>
                <a:lnTo>
                  <a:pt x="5632800" y="1424632"/>
                </a:lnTo>
                <a:lnTo>
                  <a:pt x="5388357" y="1286476"/>
                </a:lnTo>
                <a:lnTo>
                  <a:pt x="5154543" y="1424632"/>
                </a:lnTo>
                <a:lnTo>
                  <a:pt x="4920729" y="1297104"/>
                </a:lnTo>
                <a:lnTo>
                  <a:pt x="4686914" y="1429946"/>
                </a:lnTo>
                <a:lnTo>
                  <a:pt x="4447786" y="1291790"/>
                </a:lnTo>
                <a:lnTo>
                  <a:pt x="4219286" y="1435260"/>
                </a:lnTo>
                <a:lnTo>
                  <a:pt x="3980157" y="1281163"/>
                </a:lnTo>
                <a:lnTo>
                  <a:pt x="3746343" y="1429946"/>
                </a:lnTo>
                <a:lnTo>
                  <a:pt x="3512529" y="1291790"/>
                </a:lnTo>
                <a:lnTo>
                  <a:pt x="3284028" y="1429946"/>
                </a:lnTo>
                <a:lnTo>
                  <a:pt x="3044900" y="1297104"/>
                </a:lnTo>
                <a:lnTo>
                  <a:pt x="2805772" y="1429946"/>
                </a:lnTo>
                <a:lnTo>
                  <a:pt x="2571958" y="1297104"/>
                </a:lnTo>
                <a:lnTo>
                  <a:pt x="2343457" y="1429946"/>
                </a:lnTo>
                <a:lnTo>
                  <a:pt x="2104329" y="1291790"/>
                </a:lnTo>
                <a:lnTo>
                  <a:pt x="1865201" y="1435260"/>
                </a:lnTo>
                <a:lnTo>
                  <a:pt x="1631386" y="1281163"/>
                </a:lnTo>
                <a:lnTo>
                  <a:pt x="1402886" y="1435260"/>
                </a:lnTo>
                <a:lnTo>
                  <a:pt x="1163758" y="1291790"/>
                </a:lnTo>
                <a:lnTo>
                  <a:pt x="935257" y="1435260"/>
                </a:lnTo>
                <a:lnTo>
                  <a:pt x="696129" y="1291790"/>
                </a:lnTo>
                <a:lnTo>
                  <a:pt x="457001" y="1429946"/>
                </a:lnTo>
                <a:lnTo>
                  <a:pt x="217872" y="1291790"/>
                </a:lnTo>
                <a:lnTo>
                  <a:pt x="0" y="1435260"/>
                </a:lnTo>
                <a:cubicBezTo>
                  <a:pt x="2960" y="956840"/>
                  <a:pt x="5921" y="478421"/>
                  <a:pt x="88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0" y="0"/>
            <a:ext cx="9144000" cy="937200"/>
          </a:xfrm>
          <a:prstGeom prst="rect">
            <a:avLst/>
          </a:prstGeom>
          <a:solidFill>
            <a:srgbClr val="0C0C0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0" y="226265"/>
            <a:ext cx="9143999" cy="795916"/>
          </a:xfrm>
          <a:custGeom>
            <a:avLst/>
            <a:gdLst/>
            <a:ahLst/>
            <a:cxnLst/>
            <a:rect l="0" t="0" r="0" b="0"/>
            <a:pathLst>
              <a:path w="9144000" h="1440573" extrusionOk="0">
                <a:moveTo>
                  <a:pt x="8881" y="1"/>
                </a:moveTo>
                <a:lnTo>
                  <a:pt x="9126239" y="44075"/>
                </a:lnTo>
                <a:lnTo>
                  <a:pt x="9144000" y="1303180"/>
                </a:lnTo>
                <a:lnTo>
                  <a:pt x="8922142" y="1440573"/>
                </a:lnTo>
                <a:lnTo>
                  <a:pt x="8672386" y="1291790"/>
                </a:lnTo>
                <a:lnTo>
                  <a:pt x="8449199" y="1414005"/>
                </a:lnTo>
                <a:lnTo>
                  <a:pt x="8210071" y="1302417"/>
                </a:lnTo>
                <a:lnTo>
                  <a:pt x="7976257" y="1408691"/>
                </a:lnTo>
                <a:lnTo>
                  <a:pt x="7737129" y="1286476"/>
                </a:lnTo>
                <a:lnTo>
                  <a:pt x="7503314" y="1414005"/>
                </a:lnTo>
                <a:lnTo>
                  <a:pt x="7269500" y="1291790"/>
                </a:lnTo>
                <a:lnTo>
                  <a:pt x="7030372" y="1414005"/>
                </a:lnTo>
                <a:lnTo>
                  <a:pt x="6796557" y="1281162"/>
                </a:lnTo>
                <a:lnTo>
                  <a:pt x="6568057" y="1414005"/>
                </a:lnTo>
                <a:lnTo>
                  <a:pt x="6334243" y="1281163"/>
                </a:lnTo>
                <a:lnTo>
                  <a:pt x="6100428" y="1419319"/>
                </a:lnTo>
                <a:lnTo>
                  <a:pt x="5866614" y="1281163"/>
                </a:lnTo>
                <a:lnTo>
                  <a:pt x="5632800" y="1424632"/>
                </a:lnTo>
                <a:lnTo>
                  <a:pt x="5388357" y="1286476"/>
                </a:lnTo>
                <a:lnTo>
                  <a:pt x="5154543" y="1424632"/>
                </a:lnTo>
                <a:lnTo>
                  <a:pt x="4920729" y="1297104"/>
                </a:lnTo>
                <a:lnTo>
                  <a:pt x="4686914" y="1429946"/>
                </a:lnTo>
                <a:lnTo>
                  <a:pt x="4447786" y="1291790"/>
                </a:lnTo>
                <a:lnTo>
                  <a:pt x="4219286" y="1435260"/>
                </a:lnTo>
                <a:lnTo>
                  <a:pt x="3980157" y="1281163"/>
                </a:lnTo>
                <a:lnTo>
                  <a:pt x="3746343" y="1429946"/>
                </a:lnTo>
                <a:lnTo>
                  <a:pt x="3512529" y="1291790"/>
                </a:lnTo>
                <a:lnTo>
                  <a:pt x="3284028" y="1429946"/>
                </a:lnTo>
                <a:lnTo>
                  <a:pt x="3044900" y="1297104"/>
                </a:lnTo>
                <a:lnTo>
                  <a:pt x="2805772" y="1429946"/>
                </a:lnTo>
                <a:lnTo>
                  <a:pt x="2571958" y="1297104"/>
                </a:lnTo>
                <a:lnTo>
                  <a:pt x="2343457" y="1429946"/>
                </a:lnTo>
                <a:lnTo>
                  <a:pt x="2104329" y="1291790"/>
                </a:lnTo>
                <a:lnTo>
                  <a:pt x="1865201" y="1435260"/>
                </a:lnTo>
                <a:lnTo>
                  <a:pt x="1631386" y="1281163"/>
                </a:lnTo>
                <a:lnTo>
                  <a:pt x="1402886" y="1435260"/>
                </a:lnTo>
                <a:lnTo>
                  <a:pt x="1163758" y="1291790"/>
                </a:lnTo>
                <a:lnTo>
                  <a:pt x="935257" y="1435260"/>
                </a:lnTo>
                <a:lnTo>
                  <a:pt x="696129" y="1291790"/>
                </a:lnTo>
                <a:lnTo>
                  <a:pt x="457001" y="1429946"/>
                </a:lnTo>
                <a:lnTo>
                  <a:pt x="217872" y="1291790"/>
                </a:lnTo>
                <a:lnTo>
                  <a:pt x="0" y="1435260"/>
                </a:lnTo>
                <a:cubicBezTo>
                  <a:pt x="2960" y="956840"/>
                  <a:pt x="5921" y="478421"/>
                  <a:pt x="88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56" name="Shape 56"/>
          <p:cNvCxnSpPr/>
          <p:nvPr/>
        </p:nvCxnSpPr>
        <p:spPr>
          <a:xfrm rot="10800000" flipH="1">
            <a:off x="2258963" y="783855"/>
            <a:ext cx="4602300" cy="6900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0" y="0"/>
            <a:ext cx="4456799" cy="47087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/>
          <p:nvPr/>
        </p:nvSpPr>
        <p:spPr>
          <a:xfrm flipH="1">
            <a:off x="3434" y="3759780"/>
            <a:ext cx="4453249" cy="1033097"/>
          </a:xfrm>
          <a:custGeom>
            <a:avLst/>
            <a:gdLst/>
            <a:ahLst/>
            <a:cxnLst/>
            <a:rect l="0" t="0" r="0" b="0"/>
            <a:pathLst>
              <a:path w="4453250" h="1869860" extrusionOk="0">
                <a:moveTo>
                  <a:pt x="4447791" y="1726390"/>
                </a:moveTo>
                <a:lnTo>
                  <a:pt x="4219291" y="1869860"/>
                </a:lnTo>
                <a:lnTo>
                  <a:pt x="3980162" y="1715763"/>
                </a:lnTo>
                <a:lnTo>
                  <a:pt x="3746348" y="1864546"/>
                </a:lnTo>
                <a:lnTo>
                  <a:pt x="3512534" y="1726390"/>
                </a:lnTo>
                <a:lnTo>
                  <a:pt x="3284033" y="1864546"/>
                </a:lnTo>
                <a:lnTo>
                  <a:pt x="3044905" y="1731704"/>
                </a:lnTo>
                <a:lnTo>
                  <a:pt x="2805777" y="1864546"/>
                </a:lnTo>
                <a:lnTo>
                  <a:pt x="2571963" y="1731704"/>
                </a:lnTo>
                <a:lnTo>
                  <a:pt x="2343462" y="1864546"/>
                </a:lnTo>
                <a:lnTo>
                  <a:pt x="2104334" y="1726390"/>
                </a:lnTo>
                <a:lnTo>
                  <a:pt x="1865206" y="1869860"/>
                </a:lnTo>
                <a:lnTo>
                  <a:pt x="1631391" y="1715763"/>
                </a:lnTo>
                <a:lnTo>
                  <a:pt x="1402891" y="1869860"/>
                </a:lnTo>
                <a:lnTo>
                  <a:pt x="1163763" y="1726390"/>
                </a:lnTo>
                <a:lnTo>
                  <a:pt x="935262" y="1869860"/>
                </a:lnTo>
                <a:lnTo>
                  <a:pt x="696134" y="1726390"/>
                </a:lnTo>
                <a:lnTo>
                  <a:pt x="457006" y="1864546"/>
                </a:lnTo>
                <a:lnTo>
                  <a:pt x="217877" y="1726390"/>
                </a:lnTo>
                <a:lnTo>
                  <a:pt x="5" y="1869860"/>
                </a:lnTo>
                <a:cubicBezTo>
                  <a:pt x="3" y="1246574"/>
                  <a:pt x="2" y="623287"/>
                  <a:pt x="0" y="1"/>
                </a:cubicBezTo>
                <a:lnTo>
                  <a:pt x="4453250" y="0"/>
                </a:lnTo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62" name="Shape 62"/>
          <p:cNvCxnSpPr/>
          <p:nvPr/>
        </p:nvCxnSpPr>
        <p:spPr>
          <a:xfrm>
            <a:off x="409699" y="744077"/>
            <a:ext cx="3660000" cy="0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5507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3550799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 sz="24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400"/>
            </a:lvl3pPr>
            <a:lvl4pPr>
              <a:spcBef>
                <a:spcPts val="0"/>
              </a:spcBef>
              <a:defRPr sz="2400"/>
            </a:lvl4pPr>
            <a:lvl5pPr>
              <a:spcBef>
                <a:spcPts val="0"/>
              </a:spcBef>
              <a:defRPr sz="2400"/>
            </a:lvl5pPr>
            <a:lvl6pPr>
              <a:spcBef>
                <a:spcPts val="0"/>
              </a:spcBef>
              <a:defRPr sz="2400"/>
            </a:lvl6pPr>
            <a:lvl7pPr>
              <a:spcBef>
                <a:spcPts val="0"/>
              </a:spcBef>
              <a:defRPr sz="2400"/>
            </a:lvl7pPr>
            <a:lvl8pPr>
              <a:spcBef>
                <a:spcPts val="0"/>
              </a:spcBef>
              <a:defRPr sz="2400"/>
            </a:lvl8pPr>
            <a:lvl9pPr>
              <a:spcBef>
                <a:spcPts val="0"/>
              </a:spcBef>
              <a:defRPr sz="24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5021123" y="1200150"/>
            <a:ext cx="35507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0" y="0"/>
            <a:ext cx="9144000" cy="937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0" y="226265"/>
            <a:ext cx="9143999" cy="795916"/>
          </a:xfrm>
          <a:custGeom>
            <a:avLst/>
            <a:gdLst/>
            <a:ahLst/>
            <a:cxnLst/>
            <a:rect l="0" t="0" r="0" b="0"/>
            <a:pathLst>
              <a:path w="9144000" h="1440573" extrusionOk="0">
                <a:moveTo>
                  <a:pt x="8881" y="1"/>
                </a:moveTo>
                <a:lnTo>
                  <a:pt x="9126239" y="44075"/>
                </a:lnTo>
                <a:lnTo>
                  <a:pt x="9144000" y="1303180"/>
                </a:lnTo>
                <a:lnTo>
                  <a:pt x="8922142" y="1440573"/>
                </a:lnTo>
                <a:lnTo>
                  <a:pt x="8672386" y="1291790"/>
                </a:lnTo>
                <a:lnTo>
                  <a:pt x="8449199" y="1414005"/>
                </a:lnTo>
                <a:lnTo>
                  <a:pt x="8210071" y="1302417"/>
                </a:lnTo>
                <a:lnTo>
                  <a:pt x="7976257" y="1408691"/>
                </a:lnTo>
                <a:lnTo>
                  <a:pt x="7737129" y="1286476"/>
                </a:lnTo>
                <a:lnTo>
                  <a:pt x="7503314" y="1414005"/>
                </a:lnTo>
                <a:lnTo>
                  <a:pt x="7269500" y="1291790"/>
                </a:lnTo>
                <a:lnTo>
                  <a:pt x="7030372" y="1414005"/>
                </a:lnTo>
                <a:lnTo>
                  <a:pt x="6796557" y="1281162"/>
                </a:lnTo>
                <a:lnTo>
                  <a:pt x="6568057" y="1414005"/>
                </a:lnTo>
                <a:lnTo>
                  <a:pt x="6334243" y="1281163"/>
                </a:lnTo>
                <a:lnTo>
                  <a:pt x="6100428" y="1419319"/>
                </a:lnTo>
                <a:lnTo>
                  <a:pt x="5866614" y="1281163"/>
                </a:lnTo>
                <a:lnTo>
                  <a:pt x="5632800" y="1424632"/>
                </a:lnTo>
                <a:lnTo>
                  <a:pt x="5388357" y="1286476"/>
                </a:lnTo>
                <a:lnTo>
                  <a:pt x="5154543" y="1424632"/>
                </a:lnTo>
                <a:lnTo>
                  <a:pt x="4920729" y="1297104"/>
                </a:lnTo>
                <a:lnTo>
                  <a:pt x="4686914" y="1429946"/>
                </a:lnTo>
                <a:lnTo>
                  <a:pt x="4447786" y="1291790"/>
                </a:lnTo>
                <a:lnTo>
                  <a:pt x="4219286" y="1435260"/>
                </a:lnTo>
                <a:lnTo>
                  <a:pt x="3980157" y="1281163"/>
                </a:lnTo>
                <a:lnTo>
                  <a:pt x="3746343" y="1429946"/>
                </a:lnTo>
                <a:lnTo>
                  <a:pt x="3512529" y="1291790"/>
                </a:lnTo>
                <a:lnTo>
                  <a:pt x="3284028" y="1429946"/>
                </a:lnTo>
                <a:lnTo>
                  <a:pt x="3044900" y="1297104"/>
                </a:lnTo>
                <a:lnTo>
                  <a:pt x="2805772" y="1429946"/>
                </a:lnTo>
                <a:lnTo>
                  <a:pt x="2571958" y="1297104"/>
                </a:lnTo>
                <a:lnTo>
                  <a:pt x="2343457" y="1429946"/>
                </a:lnTo>
                <a:lnTo>
                  <a:pt x="2104329" y="1291790"/>
                </a:lnTo>
                <a:lnTo>
                  <a:pt x="1865201" y="1435260"/>
                </a:lnTo>
                <a:lnTo>
                  <a:pt x="1631386" y="1281163"/>
                </a:lnTo>
                <a:lnTo>
                  <a:pt x="1402886" y="1435260"/>
                </a:lnTo>
                <a:lnTo>
                  <a:pt x="1163758" y="1291790"/>
                </a:lnTo>
                <a:lnTo>
                  <a:pt x="935257" y="1435260"/>
                </a:lnTo>
                <a:lnTo>
                  <a:pt x="696129" y="1291790"/>
                </a:lnTo>
                <a:lnTo>
                  <a:pt x="457001" y="1429946"/>
                </a:lnTo>
                <a:lnTo>
                  <a:pt x="217872" y="1291790"/>
                </a:lnTo>
                <a:lnTo>
                  <a:pt x="0" y="1435260"/>
                </a:lnTo>
                <a:cubicBezTo>
                  <a:pt x="2960" y="956840"/>
                  <a:pt x="5921" y="478421"/>
                  <a:pt x="88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69" name="Shape 69"/>
          <p:cNvCxnSpPr/>
          <p:nvPr/>
        </p:nvCxnSpPr>
        <p:spPr>
          <a:xfrm rot="10800000" flipH="1">
            <a:off x="2258963" y="783855"/>
            <a:ext cx="4602300" cy="6900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 rot="10800000">
            <a:off x="-5937" y="4110402"/>
            <a:ext cx="4453249" cy="1033097"/>
          </a:xfrm>
          <a:custGeom>
            <a:avLst/>
            <a:gdLst/>
            <a:ahLst/>
            <a:cxnLst/>
            <a:rect l="0" t="0" r="0" b="0"/>
            <a:pathLst>
              <a:path w="4453250" h="1869860" extrusionOk="0">
                <a:moveTo>
                  <a:pt x="4447791" y="1726390"/>
                </a:moveTo>
                <a:lnTo>
                  <a:pt x="4219291" y="1869860"/>
                </a:lnTo>
                <a:lnTo>
                  <a:pt x="3980162" y="1715763"/>
                </a:lnTo>
                <a:lnTo>
                  <a:pt x="3746348" y="1864546"/>
                </a:lnTo>
                <a:lnTo>
                  <a:pt x="3512534" y="1726390"/>
                </a:lnTo>
                <a:lnTo>
                  <a:pt x="3284033" y="1864546"/>
                </a:lnTo>
                <a:lnTo>
                  <a:pt x="3044905" y="1731704"/>
                </a:lnTo>
                <a:lnTo>
                  <a:pt x="2805777" y="1864546"/>
                </a:lnTo>
                <a:lnTo>
                  <a:pt x="2571963" y="1731704"/>
                </a:lnTo>
                <a:lnTo>
                  <a:pt x="2343462" y="1864546"/>
                </a:lnTo>
                <a:lnTo>
                  <a:pt x="2104334" y="1726390"/>
                </a:lnTo>
                <a:lnTo>
                  <a:pt x="1865206" y="1869860"/>
                </a:lnTo>
                <a:lnTo>
                  <a:pt x="1631391" y="1715763"/>
                </a:lnTo>
                <a:lnTo>
                  <a:pt x="1402891" y="1869860"/>
                </a:lnTo>
                <a:lnTo>
                  <a:pt x="1163763" y="1726390"/>
                </a:lnTo>
                <a:lnTo>
                  <a:pt x="935262" y="1869860"/>
                </a:lnTo>
                <a:lnTo>
                  <a:pt x="696134" y="1726390"/>
                </a:lnTo>
                <a:lnTo>
                  <a:pt x="457006" y="1864546"/>
                </a:lnTo>
                <a:lnTo>
                  <a:pt x="217877" y="1726390"/>
                </a:lnTo>
                <a:lnTo>
                  <a:pt x="5" y="1869860"/>
                </a:lnTo>
                <a:cubicBezTo>
                  <a:pt x="3" y="1246574"/>
                  <a:pt x="2" y="623287"/>
                  <a:pt x="0" y="1"/>
                </a:cubicBezTo>
                <a:lnTo>
                  <a:pt x="4453250" y="0"/>
                </a:lnTo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73" name="Shape 73"/>
          <p:cNvCxnSpPr/>
          <p:nvPr/>
        </p:nvCxnSpPr>
        <p:spPr>
          <a:xfrm>
            <a:off x="388492" y="4409677"/>
            <a:ext cx="3708599" cy="3600"/>
          </a:xfrm>
          <a:prstGeom prst="straightConnector1">
            <a:avLst/>
          </a:prstGeom>
          <a:noFill/>
          <a:ln w="25400" cap="rnd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88492" y="4493760"/>
            <a:ext cx="3644400" cy="38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None/>
              <a:defRPr sz="14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0" y="6209"/>
            <a:ext cx="9144067" cy="5137200"/>
            <a:chOff x="0" y="14677"/>
            <a:chExt cx="9144067" cy="6849600"/>
          </a:xfrm>
        </p:grpSpPr>
        <p:sp>
          <p:nvSpPr>
            <p:cNvPr id="6" name="Shape 6"/>
            <p:cNvSpPr/>
            <p:nvPr/>
          </p:nvSpPr>
          <p:spPr>
            <a:xfrm>
              <a:off x="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234838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x="46967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704516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93935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117419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140903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64387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1878711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211355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234839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583228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281806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305290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3287746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352258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x="375742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3992262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4227101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4461941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469678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4931619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516645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5401296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563613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587097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6105814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634065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6575492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6810331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704517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7280009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751484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7749686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798452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8219364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845420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8689042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892386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1pPr>
            <a:lvl2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2pPr>
            <a:lvl3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3pPr>
            <a:lvl4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4pPr>
            <a:lvl5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5pPr>
            <a:lvl6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6pPr>
            <a:lvl7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7pPr>
            <a:lvl8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8pPr>
            <a:lvl9pPr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1pPr>
            <a:lvl2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2pPr>
            <a:lvl3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3pPr>
            <a:lvl4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4pPr>
            <a:lvl5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5pPr>
            <a:lvl6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6pPr>
            <a:lvl7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7pPr>
            <a:lvl8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8pPr>
            <a:lvl9pPr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ctrTitle"/>
          </p:nvPr>
        </p:nvSpPr>
        <p:spPr>
          <a:xfrm>
            <a:off x="136750" y="504875"/>
            <a:ext cx="8940600" cy="1630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Syncopate"/>
                <a:ea typeface="Syncopate"/>
                <a:cs typeface="Syncopate"/>
                <a:sym typeface="Syncopate"/>
              </a:rPr>
              <a:t>Re-imagining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Syncopate"/>
                <a:ea typeface="Syncopate"/>
                <a:cs typeface="Syncopate"/>
                <a:sym typeface="Syncopate"/>
              </a:rPr>
              <a:t>the Research Paper: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subTitle" idx="1"/>
          </p:nvPr>
        </p:nvSpPr>
        <p:spPr>
          <a:xfrm>
            <a:off x="403761" y="1982435"/>
            <a:ext cx="8342400" cy="342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Using the Cloud to Conduct Real-World Research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222100" y="3974650"/>
            <a:ext cx="4112700" cy="1051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/>
              <a:t>Carly Ghantous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Learn21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carly@learn21.org</a:t>
            </a:r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56175" y="3974650"/>
            <a:ext cx="3015863" cy="105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Syncopate"/>
                <a:ea typeface="Syncopate"/>
                <a:cs typeface="Syncopate"/>
                <a:sym typeface="Syncopate"/>
              </a:rPr>
              <a:t>Stage 3:  Managing Research</a:t>
            </a:r>
          </a:p>
        </p:txBody>
      </p:sp>
      <p:pic>
        <p:nvPicPr>
          <p:cNvPr id="143" name="Shape 1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5712" y="1428150"/>
            <a:ext cx="3114675" cy="146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 rotWithShape="1">
          <a:blip r:embed="rId4">
            <a:alphaModFix/>
          </a:blip>
          <a:srcRect t="29457" b="33618"/>
          <a:stretch/>
        </p:blipFill>
        <p:spPr>
          <a:xfrm>
            <a:off x="4661537" y="1535725"/>
            <a:ext cx="3389900" cy="1251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82700" y="3306575"/>
            <a:ext cx="3481830" cy="11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67800" y="100800"/>
            <a:ext cx="9008399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Syncopate"/>
                <a:ea typeface="Syncopate"/>
                <a:cs typeface="Syncopate"/>
                <a:sym typeface="Syncopate"/>
              </a:rPr>
              <a:t>Stage 4:  Publishing Research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52" name="Shape 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33662" y="1280612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/>
          <p:cNvPicPr preferRelativeResize="0"/>
          <p:nvPr/>
        </p:nvPicPr>
        <p:blipFill rotWithShape="1">
          <a:blip r:embed="rId4">
            <a:alphaModFix/>
          </a:blip>
          <a:srcRect l="2252" t="21197" r="3487" b="21637"/>
          <a:stretch/>
        </p:blipFill>
        <p:spPr>
          <a:xfrm>
            <a:off x="5258825" y="3641000"/>
            <a:ext cx="2691274" cy="1202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Shape 15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38025" y="1267700"/>
            <a:ext cx="2283425" cy="228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Shape 15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07125" y="3641000"/>
            <a:ext cx="3921050" cy="1359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Shape 15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91650" y="1153250"/>
            <a:ext cx="2397875" cy="239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Syncopate"/>
                <a:ea typeface="Syncopate"/>
                <a:cs typeface="Syncopate"/>
                <a:sym typeface="Syncopate"/>
              </a:rPr>
              <a:t>Stage 5:  Sharing Research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63" name="Shape 1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47200" y="1774125"/>
            <a:ext cx="2857500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Shape 1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2850" y="1414237"/>
            <a:ext cx="3297525" cy="329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241925" y="13325"/>
            <a:ext cx="8719799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Syncopate"/>
                <a:ea typeface="Syncopate"/>
                <a:cs typeface="Syncopate"/>
                <a:sym typeface="Syncopate"/>
              </a:rPr>
              <a:t>Stage 6:  Evaluating Research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71" name="Shape 1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8224" y="1799074"/>
            <a:ext cx="2762674" cy="276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Shape 17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01325" y="1799076"/>
            <a:ext cx="2857971" cy="2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lvl="0" algn="l" rtl="0">
              <a:spcBef>
                <a:spcPts val="0"/>
              </a:spcBef>
              <a:buNone/>
            </a:pPr>
            <a:endParaRPr sz="4000">
              <a:latin typeface="Arial"/>
              <a:ea typeface="Arial"/>
              <a:cs typeface="Arial"/>
              <a:sym typeface="Arial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en" sz="4000">
                <a:latin typeface="Arial"/>
                <a:ea typeface="Arial"/>
                <a:cs typeface="Arial"/>
                <a:sym typeface="Arial"/>
              </a:rPr>
              <a:t>Please contact me with questions!</a:t>
            </a:r>
          </a:p>
          <a:p>
            <a:pPr lvl="0" algn="r" rtl="0">
              <a:spcBef>
                <a:spcPts val="0"/>
              </a:spcBef>
              <a:buNone/>
            </a:pP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algn="ctr">
              <a:spcBef>
                <a:spcPts val="0"/>
              </a:spcBef>
              <a:buNone/>
            </a:pPr>
            <a:r>
              <a:rPr lang="en" sz="2600">
                <a:latin typeface="Arial"/>
                <a:ea typeface="Arial"/>
                <a:cs typeface="Arial"/>
                <a:sym typeface="Arial"/>
              </a:rPr>
              <a:t>carly@learn21.org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Syncopate"/>
                <a:ea typeface="Syncopate"/>
                <a:cs typeface="Syncopate"/>
                <a:sym typeface="Syncopate"/>
              </a:rPr>
              <a:t>Questions?</a:t>
            </a:r>
          </a:p>
        </p:txBody>
      </p:sp>
      <p:pic>
        <p:nvPicPr>
          <p:cNvPr id="179" name="Shape 1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71550" y="3903049"/>
            <a:ext cx="3083200" cy="107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56900" y="1418425"/>
            <a:ext cx="8229600" cy="330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your experience, what is the worst part of assigning research?</a:t>
            </a: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191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can we do to make it more engaging (for students and for teachers)?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Syncopate"/>
                <a:ea typeface="Syncopate"/>
                <a:cs typeface="Syncopate"/>
                <a:sym typeface="Syncopate"/>
              </a:rPr>
              <a:t>The Traditional Research Assignment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Syncopate"/>
                <a:ea typeface="Syncopate"/>
                <a:cs typeface="Syncopate"/>
                <a:sym typeface="Syncopate"/>
              </a:rPr>
              <a:t>Today’s Goals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Avoid the pitfalls of the traditional research paper assignments by re-imagining the research paper (both for the student and the teacher).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Learn about free cloud-based methods to make research more effective and engaging for students.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Learn about free cloud-based methods to make managing and evaluating student research more effective and engaging for you as a learning facilitator.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Syncopate"/>
                <a:ea typeface="Syncopate"/>
                <a:cs typeface="Syncopate"/>
                <a:sym typeface="Syncopate"/>
              </a:rPr>
              <a:t>The Dumbest Generation?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57200" y="1136000"/>
            <a:ext cx="8229600" cy="377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" sz="2100">
                <a:latin typeface="Arial"/>
                <a:ea typeface="Arial"/>
                <a:cs typeface="Arial"/>
                <a:sym typeface="Arial"/>
              </a:rPr>
              <a:t>One reason students phone in their school assignments – and only halfheartedly copy edit and research them – is that </a:t>
            </a:r>
            <a:r>
              <a:rPr lang="en" sz="2100" b="1">
                <a:latin typeface="Arial"/>
                <a:ea typeface="Arial"/>
                <a:cs typeface="Arial"/>
                <a:sym typeface="Arial"/>
              </a:rPr>
              <a:t>they’re keenly aware that there’s no “authentic audience.”</a:t>
            </a:r>
            <a:r>
              <a:rPr lang="en" sz="2100">
                <a:latin typeface="Arial"/>
                <a:ea typeface="Arial"/>
                <a:cs typeface="Arial"/>
                <a:sym typeface="Arial"/>
              </a:rPr>
              <a:t> Only the teacher is reading it. In contrast, academic studies have found that </a:t>
            </a:r>
            <a:r>
              <a:rPr lang="en" sz="2100" b="1">
                <a:latin typeface="Arial"/>
                <a:ea typeface="Arial"/>
                <a:cs typeface="Arial"/>
                <a:sym typeface="Arial"/>
              </a:rPr>
              <a:t>whenever students write for other actual, live people, they throw their back into the work – producing stuff with better organization and content, and nearly 40 per cent longer than when they write for just their instructor.</a:t>
            </a:r>
          </a:p>
          <a:p>
            <a:pPr marL="457200" lvl="0" indent="-228600" rtl="0">
              <a:spcBef>
                <a:spcPts val="0"/>
              </a:spcBef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algn="r" rtl="0">
              <a:spcBef>
                <a:spcPts val="0"/>
              </a:spcBef>
              <a:buNone/>
            </a:pPr>
            <a:r>
              <a:rPr lang="en" sz="1200">
                <a:latin typeface="Arial"/>
                <a:ea typeface="Arial"/>
                <a:cs typeface="Arial"/>
                <a:sym typeface="Arial"/>
              </a:rPr>
              <a:t>--Clive Thompson in “The Dumbest Generation? No, Twitter is Making Kids Smarter”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000">
                <a:latin typeface="Arial"/>
                <a:ea typeface="Arial"/>
                <a:cs typeface="Arial"/>
                <a:sym typeface="Arial"/>
              </a:rPr>
              <a:t>Part of what makes the online environment so powerful... is that </a:t>
            </a:r>
            <a:r>
              <a:rPr lang="en" sz="3000" b="1">
                <a:latin typeface="Arial"/>
                <a:ea typeface="Arial"/>
                <a:cs typeface="Arial"/>
                <a:sym typeface="Arial"/>
              </a:rPr>
              <a:t>it provides a sense of purpose</a:t>
            </a:r>
            <a:r>
              <a:rPr lang="en" sz="3000">
                <a:latin typeface="Arial"/>
                <a:ea typeface="Arial"/>
                <a:cs typeface="Arial"/>
                <a:sym typeface="Arial"/>
              </a:rPr>
              <a:t>: “[Students are] writing things that have an impact on the world – that other people are reading and responding to.”</a:t>
            </a:r>
          </a:p>
          <a:p>
            <a:pPr rtl="0">
              <a:spcBef>
                <a:spcPts val="0"/>
              </a:spcBef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algn="r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Arial"/>
                <a:ea typeface="Arial"/>
                <a:cs typeface="Arial"/>
                <a:sym typeface="Arial"/>
              </a:rPr>
              <a:t>--Clive Thompson in “The Dumbest Generation? No, Twitter is Making Kids Smarter”</a:t>
            </a:r>
          </a:p>
          <a:p>
            <a:pPr>
              <a:spcBef>
                <a:spcPts val="0"/>
              </a:spcBef>
              <a:buNone/>
            </a:pPr>
            <a:endParaRPr sz="3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Syncopate"/>
                <a:ea typeface="Syncopate"/>
                <a:cs typeface="Syncopate"/>
                <a:sym typeface="Syncopate"/>
              </a:rPr>
              <a:t>The benefit of the cloud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Syncopate"/>
                <a:ea typeface="Syncopate"/>
                <a:cs typeface="Syncopate"/>
                <a:sym typeface="Syncopate"/>
              </a:rPr>
              <a:t>Questions to Consider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30625" y="1346350"/>
            <a:ext cx="8229600" cy="3360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How can we make the </a:t>
            </a:r>
            <a:r>
              <a:rPr lang="en" b="1">
                <a:latin typeface="Arial"/>
                <a:ea typeface="Arial"/>
                <a:cs typeface="Arial"/>
                <a:sym typeface="Arial"/>
              </a:rPr>
              <a:t>audience 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" b="1">
                <a:latin typeface="Arial"/>
                <a:ea typeface="Arial"/>
                <a:cs typeface="Arial"/>
                <a:sym typeface="Arial"/>
              </a:rPr>
              <a:t>purpose 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for research more </a:t>
            </a:r>
            <a:r>
              <a:rPr lang="en" b="1">
                <a:latin typeface="Arial"/>
                <a:ea typeface="Arial"/>
                <a:cs typeface="Arial"/>
                <a:sym typeface="Arial"/>
              </a:rPr>
              <a:t>authentic 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for students?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How can we prepare students for the type of work they will need to do </a:t>
            </a:r>
            <a:r>
              <a:rPr lang="en" b="1">
                <a:latin typeface="Arial"/>
                <a:ea typeface="Arial"/>
                <a:cs typeface="Arial"/>
                <a:sym typeface="Arial"/>
              </a:rPr>
              <a:t>outside of the classroom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?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How can we make our work (and our students’ work) more </a:t>
            </a:r>
            <a:r>
              <a:rPr lang="en" b="1">
                <a:latin typeface="Arial"/>
                <a:ea typeface="Arial"/>
                <a:cs typeface="Arial"/>
                <a:sym typeface="Arial"/>
              </a:rPr>
              <a:t>efficient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" b="1">
                <a:latin typeface="Arial"/>
                <a:ea typeface="Arial"/>
                <a:cs typeface="Arial"/>
                <a:sym typeface="Arial"/>
              </a:rPr>
              <a:t>effective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, and </a:t>
            </a:r>
            <a:r>
              <a:rPr lang="en" b="1">
                <a:latin typeface="Arial"/>
                <a:ea typeface="Arial"/>
                <a:cs typeface="Arial"/>
                <a:sym typeface="Arial"/>
              </a:rPr>
              <a:t>engaging</a:t>
            </a:r>
            <a:r>
              <a:rPr lang="en">
                <a:latin typeface="Arial"/>
                <a:ea typeface="Arial"/>
                <a:cs typeface="Arial"/>
                <a:sym typeface="Arial"/>
              </a:rPr>
              <a:t>?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Planning Research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Performing Research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Managing Research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Publishing Research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Sharing Research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Evaluating Research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Syncopate"/>
                <a:ea typeface="Syncopate"/>
                <a:cs typeface="Syncopate"/>
                <a:sym typeface="Syncopate"/>
              </a:rPr>
              <a:t>The Stages of Research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Syncopate"/>
                <a:ea typeface="Syncopate"/>
                <a:cs typeface="Syncopate"/>
                <a:sym typeface="Syncopate"/>
              </a:rPr>
              <a:t>Stage 1:  Planning Research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9810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23" name="Shape 123"/>
          <p:cNvPicPr preferRelativeResize="0"/>
          <p:nvPr/>
        </p:nvPicPr>
        <p:blipFill rotWithShape="1">
          <a:blip r:embed="rId3">
            <a:alphaModFix/>
          </a:blip>
          <a:srcRect l="18085" r="15619" b="29358"/>
          <a:stretch/>
        </p:blipFill>
        <p:spPr>
          <a:xfrm>
            <a:off x="4927375" y="3753450"/>
            <a:ext cx="3307424" cy="123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Shape 1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60962" y="2957650"/>
            <a:ext cx="2298375" cy="1880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Shape 1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54375" y="1732729"/>
            <a:ext cx="3872997" cy="111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Shape 1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22462" y="1493850"/>
            <a:ext cx="2155800" cy="215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273475" y="13325"/>
            <a:ext cx="8698499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000">
                <a:latin typeface="Syncopate"/>
                <a:ea typeface="Syncopate"/>
                <a:cs typeface="Syncopate"/>
                <a:sym typeface="Syncopate"/>
              </a:rPr>
              <a:t>Stage 2:  Performing Research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3571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33" name="Shape 1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6075" y="1200150"/>
            <a:ext cx="2628900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Shape 1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00087" y="2881275"/>
            <a:ext cx="2783274" cy="1609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Shape 13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87012" y="2503737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31025" y="2384675"/>
            <a:ext cx="2381250" cy="238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Shape 13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018025" y="1063375"/>
            <a:ext cx="3858349" cy="155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inspiration-board">
  <a:themeElements>
    <a:clrScheme name="Custom 503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FCFCF"/>
      </a:accent1>
      <a:accent2>
        <a:srgbClr val="94AE8E"/>
      </a:accent2>
      <a:accent3>
        <a:srgbClr val="4E7A82"/>
      </a:accent3>
      <a:accent4>
        <a:srgbClr val="666699"/>
      </a:accent4>
      <a:accent5>
        <a:srgbClr val="60506F"/>
      </a:accent5>
      <a:accent6>
        <a:srgbClr val="4B4352"/>
      </a:accent6>
      <a:hlink>
        <a:srgbClr val="8694C0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On-screen Show (16:9)</PresentationFormat>
  <Paragraphs>58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inspiration-board</vt:lpstr>
      <vt:lpstr>Re-imagining  the Research Paper:</vt:lpstr>
      <vt:lpstr>The Traditional Research Assignment</vt:lpstr>
      <vt:lpstr>Today’s Goals</vt:lpstr>
      <vt:lpstr>The Dumbest Generation?</vt:lpstr>
      <vt:lpstr>The benefit of the cloud</vt:lpstr>
      <vt:lpstr>Questions to Consider</vt:lpstr>
      <vt:lpstr>The Stages of Research</vt:lpstr>
      <vt:lpstr>Stage 1:  Planning Research</vt:lpstr>
      <vt:lpstr>Stage 2:  Performing Research</vt:lpstr>
      <vt:lpstr>Stage 3:  Managing Research</vt:lpstr>
      <vt:lpstr>Stage 4:  Publishing Research</vt:lpstr>
      <vt:lpstr>Stage 5:  Sharing Research</vt:lpstr>
      <vt:lpstr>Stage 6:  Evaluating Research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Re-imagining  the Research Paper:</dc:title>
  <dc:creator>Juanita Markham</dc:creator>
  <cp:lastModifiedBy>Juanita</cp:lastModifiedBy>
  <cp:revision>1</cp:revision>
  <dcterms:modified xsi:type="dcterms:W3CDTF">2015-02-18T15:48:04Z</dcterms:modified>
</cp:coreProperties>
</file>